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12192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1304"/>
    <a:srgbClr val="580000"/>
    <a:srgbClr val="820000"/>
    <a:srgbClr val="FFE7E7"/>
    <a:srgbClr val="FEEEDE"/>
    <a:srgbClr val="FFDDDD"/>
    <a:srgbClr val="FFD1D1"/>
    <a:srgbClr val="4922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2112" y="-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B780A-B563-4AC0-B014-810CA07D5D6F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457450" y="1241425"/>
            <a:ext cx="18827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D509B-AC5B-483F-AB8E-E5D43F0FE9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346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D509B-AC5B-483F-AB8E-E5D43F0FE93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433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17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530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232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5212" y="5768622"/>
            <a:ext cx="1620738" cy="137526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71675" y="5768622"/>
            <a:ext cx="1620739" cy="137526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24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42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806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90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050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021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02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761060" y="1154290"/>
            <a:ext cx="831354" cy="1836702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5212" y="1154290"/>
            <a:ext cx="2410122" cy="1836702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56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CED94-A202-4459-A8B0-A8B611C3E14E}" type="datetimeFigureOut">
              <a:rPr lang="ru-RU" smtClean="0"/>
              <a:t>01.12.2017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86AD1-51DB-406F-8E07-167511B87E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40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199" y="933332"/>
            <a:ext cx="6455115" cy="422261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2A13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АТТЕСТАЦИЯ В ЦЕЛЯХ УСТАНОВЛЕНИЯ КВАЛИФИКАЦИОННОЙ </a:t>
            </a:r>
            <a:r>
              <a:rPr lang="ru-RU" sz="1600" b="1" dirty="0" smtClean="0">
                <a:solidFill>
                  <a:srgbClr val="2A13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КАТЕГОРИИ</a:t>
            </a:r>
            <a:endParaRPr lang="ru-RU" sz="1600" dirty="0">
              <a:solidFill>
                <a:srgbClr val="2A1304"/>
              </a:solidFill>
            </a:endParaRPr>
          </a:p>
        </p:txBody>
      </p:sp>
      <p:sp>
        <p:nvSpPr>
          <p:cNvPr id="11" name="Овальная выноска 10"/>
          <p:cNvSpPr/>
          <p:nvPr/>
        </p:nvSpPr>
        <p:spPr>
          <a:xfrm>
            <a:off x="361040" y="1978575"/>
            <a:ext cx="2942044" cy="298512"/>
          </a:xfrm>
          <a:prstGeom prst="wedgeEllipseCallout">
            <a:avLst>
              <a:gd name="adj1" fmla="val -57527"/>
              <a:gd name="adj2" fmla="val -57058"/>
            </a:avLst>
          </a:prstGeom>
          <a:noFill/>
          <a:ln>
            <a:solidFill>
              <a:srgbClr val="4922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КОГДА ПОДАТЬ ЗАЯВЛЕНИЕ</a:t>
            </a:r>
            <a:r>
              <a:rPr lang="ru-RU" sz="1200" b="1" dirty="0" smtClean="0">
                <a:solidFill>
                  <a:srgbClr val="002060"/>
                </a:solidFill>
              </a:rPr>
              <a:t>?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9" name="Овальная выноска 18"/>
          <p:cNvSpPr/>
          <p:nvPr/>
        </p:nvSpPr>
        <p:spPr>
          <a:xfrm>
            <a:off x="2098765" y="2259905"/>
            <a:ext cx="4346488" cy="2145883"/>
          </a:xfrm>
          <a:prstGeom prst="wedgeEllipseCallout">
            <a:avLst>
              <a:gd name="adj1" fmla="val 55929"/>
              <a:gd name="adj2" fmla="val -42198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Clr>
                <a:srgbClr val="492207"/>
              </a:buClr>
            </a:pP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* за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</a:rPr>
              <a:t>3-4 месяца до истечения сроков текущей квалификационной категории</a:t>
            </a:r>
          </a:p>
          <a:p>
            <a:pPr>
              <a:lnSpc>
                <a:spcPct val="120000"/>
              </a:lnSpc>
              <a:buClr>
                <a:srgbClr val="492207"/>
              </a:buClr>
            </a:pP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 до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 числа каждого 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месяца в соответствии с графиком </a:t>
            </a:r>
            <a:r>
              <a:rPr lang="ru-RU" sz="1200" i="1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(сайт </a:t>
            </a:r>
            <a:r>
              <a:rPr lang="ru-RU" sz="1200" i="1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ИРО → главная страница </a:t>
            </a:r>
            <a:r>
              <a:rPr lang="ru-RU" sz="1200" i="1" dirty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раздела «Аттестация педагогических работников</a:t>
            </a:r>
            <a:r>
              <a:rPr lang="ru-RU" sz="1200" i="1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200" dirty="0">
              <a:solidFill>
                <a:srgbClr val="2A1304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500687" y="2407007"/>
            <a:ext cx="2144295" cy="1788388"/>
          </a:xfrm>
          <a:prstGeom prst="verticalScroll">
            <a:avLst/>
          </a:prstGeom>
          <a:solidFill>
            <a:srgbClr val="FFE7E7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При </a:t>
            </a:r>
            <a:r>
              <a:rPr lang="ru-RU" sz="1400" dirty="0">
                <a:solidFill>
                  <a:srgbClr val="C00000"/>
                </a:solidFill>
                <a:ea typeface="Calibri" panose="020F0502020204030204" pitchFamily="34" charset="0"/>
              </a:rPr>
              <a:t>наличии результатов профессиональной </a:t>
            </a:r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деятельности</a:t>
            </a:r>
            <a:endParaRPr lang="ru-RU" sz="1400" dirty="0">
              <a:solidFill>
                <a:srgbClr val="C0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3" name="Овальная выноска 22"/>
          <p:cNvSpPr/>
          <p:nvPr/>
        </p:nvSpPr>
        <p:spPr>
          <a:xfrm>
            <a:off x="515038" y="4413410"/>
            <a:ext cx="3056883" cy="326332"/>
          </a:xfrm>
          <a:prstGeom prst="wedgeEllipseCallout">
            <a:avLst>
              <a:gd name="adj1" fmla="val -62284"/>
              <a:gd name="adj2" fmla="val -79710"/>
            </a:avLst>
          </a:prstGeom>
          <a:noFill/>
          <a:ln>
            <a:solidFill>
              <a:srgbClr val="4922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КАК </a:t>
            </a:r>
            <a:r>
              <a:rPr lang="ru-RU" sz="1200" b="1" dirty="0">
                <a:solidFill>
                  <a:srgbClr val="002060"/>
                </a:solidFill>
              </a:rPr>
              <a:t>ПОДАТЬ ЗАЯВЛЕНИЕ</a:t>
            </a:r>
            <a:r>
              <a:rPr lang="ru-RU" sz="1200" b="1" dirty="0" smtClean="0">
                <a:solidFill>
                  <a:srgbClr val="002060"/>
                </a:solidFill>
              </a:rPr>
              <a:t>?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7" name="Овальная выноска 26"/>
          <p:cNvSpPr/>
          <p:nvPr/>
        </p:nvSpPr>
        <p:spPr>
          <a:xfrm>
            <a:off x="2679275" y="4821965"/>
            <a:ext cx="3816002" cy="925549"/>
          </a:xfrm>
          <a:prstGeom prst="wedgeEllipseCallout">
            <a:avLst>
              <a:gd name="adj1" fmla="val 57551"/>
              <a:gd name="adj2" fmla="val -47282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2A1304"/>
                </a:solidFill>
              </a:rPr>
              <a:t>Зарегистрироваться на сайте </a:t>
            </a:r>
            <a:r>
              <a:rPr lang="en-US" sz="1400" b="1" dirty="0">
                <a:solidFill>
                  <a:srgbClr val="2A1304"/>
                </a:solidFill>
              </a:rPr>
              <a:t>http://attest.iro23.ru</a:t>
            </a:r>
            <a:r>
              <a:rPr lang="en-US" sz="1400" b="1" dirty="0" smtClean="0">
                <a:solidFill>
                  <a:srgbClr val="2A1304"/>
                </a:solidFill>
              </a:rPr>
              <a:t>/</a:t>
            </a:r>
            <a:endParaRPr lang="ru-RU" sz="1400" b="1" dirty="0">
              <a:solidFill>
                <a:srgbClr val="2A1304"/>
              </a:solidFill>
            </a:endParaRPr>
          </a:p>
        </p:txBody>
      </p:sp>
      <p:sp>
        <p:nvSpPr>
          <p:cNvPr id="28" name="Овальная выноска 27"/>
          <p:cNvSpPr/>
          <p:nvPr/>
        </p:nvSpPr>
        <p:spPr>
          <a:xfrm>
            <a:off x="35720" y="5802094"/>
            <a:ext cx="5369735" cy="2569419"/>
          </a:xfrm>
          <a:prstGeom prst="wedgeEllipseCallout">
            <a:avLst>
              <a:gd name="adj1" fmla="val 73194"/>
              <a:gd name="adj2" fmla="val -54644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* </a:t>
            </a:r>
            <a:r>
              <a:rPr lang="ru-RU" sz="1400" dirty="0" smtClean="0">
                <a:solidFill>
                  <a:srgbClr val="2A1304"/>
                </a:solidFill>
              </a:rPr>
              <a:t>В форме заявления заполнить </a:t>
            </a:r>
            <a:r>
              <a:rPr lang="ru-RU" sz="1400" dirty="0">
                <a:solidFill>
                  <a:srgbClr val="2A1304"/>
                </a:solidFill>
              </a:rPr>
              <a:t>все </a:t>
            </a:r>
            <a:r>
              <a:rPr lang="ru-RU" sz="1400" dirty="0" smtClean="0">
                <a:solidFill>
                  <a:srgbClr val="2A1304"/>
                </a:solidFill>
              </a:rPr>
              <a:t>соответствующие </a:t>
            </a:r>
            <a:r>
              <a:rPr lang="ru-RU" sz="1400" dirty="0">
                <a:solidFill>
                  <a:srgbClr val="2A1304"/>
                </a:solidFill>
              </a:rPr>
              <a:t>поля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* для </a:t>
            </a:r>
            <a:r>
              <a:rPr lang="ru-RU" sz="1400" dirty="0" smtClean="0">
                <a:solidFill>
                  <a:srgbClr val="2A1304"/>
                </a:solidFill>
              </a:rPr>
              <a:t>заявления </a:t>
            </a:r>
            <a:r>
              <a:rPr lang="ru-RU" sz="1400" dirty="0">
                <a:solidFill>
                  <a:srgbClr val="2A1304"/>
                </a:solidFill>
              </a:rPr>
              <a:t>на ВЫСШУЮ </a:t>
            </a:r>
            <a:r>
              <a:rPr lang="ru-RU" sz="1400" dirty="0" smtClean="0">
                <a:solidFill>
                  <a:srgbClr val="2A1304"/>
                </a:solidFill>
              </a:rPr>
              <a:t>категорию </a:t>
            </a:r>
            <a:r>
              <a:rPr lang="ru-RU" sz="1400" dirty="0" smtClean="0">
                <a:solidFill>
                  <a:srgbClr val="2A1304"/>
                </a:solidFill>
              </a:rPr>
              <a:t>- прикрепить </a:t>
            </a:r>
            <a:r>
              <a:rPr lang="ru-RU" sz="1400" dirty="0">
                <a:solidFill>
                  <a:srgbClr val="2A1304"/>
                </a:solidFill>
              </a:rPr>
              <a:t>скан документа, </a:t>
            </a:r>
            <a:r>
              <a:rPr lang="ru-RU" sz="1400" dirty="0" smtClean="0">
                <a:solidFill>
                  <a:srgbClr val="2A1304"/>
                </a:solidFill>
              </a:rPr>
              <a:t>подтверждающего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наличие </a:t>
            </a:r>
            <a:r>
              <a:rPr lang="ru-RU" sz="1400" dirty="0">
                <a:solidFill>
                  <a:srgbClr val="2A1304"/>
                </a:solidFill>
              </a:rPr>
              <a:t>ранее установленной </a:t>
            </a:r>
            <a:r>
              <a:rPr lang="ru-RU" sz="1400" dirty="0" smtClean="0">
                <a:solidFill>
                  <a:srgbClr val="2A1304"/>
                </a:solidFill>
              </a:rPr>
              <a:t>категории: </a:t>
            </a: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Приказ с </a:t>
            </a:r>
            <a:r>
              <a:rPr lang="ru-RU" sz="1400" b="1" dirty="0" smtClean="0">
                <a:solidFill>
                  <a:srgbClr val="2A1304"/>
                </a:solidFill>
              </a:rPr>
              <a:t>ПРИЛОЖЕНИЕМ, </a:t>
            </a:r>
            <a:r>
              <a:rPr lang="ru-RU" sz="1400" i="1" dirty="0" smtClean="0">
                <a:solidFill>
                  <a:srgbClr val="2A1304"/>
                </a:solidFill>
              </a:rPr>
              <a:t>либо</a:t>
            </a:r>
            <a:endParaRPr lang="ru-RU" sz="1400" i="1" dirty="0" smtClean="0">
              <a:solidFill>
                <a:srgbClr val="2A1304"/>
              </a:solidFill>
            </a:endParaRP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Аттестационный </a:t>
            </a:r>
            <a:r>
              <a:rPr lang="ru-RU" sz="1400" b="1" dirty="0" smtClean="0">
                <a:solidFill>
                  <a:srgbClr val="2A1304"/>
                </a:solidFill>
              </a:rPr>
              <a:t>лист, </a:t>
            </a:r>
            <a:r>
              <a:rPr lang="ru-RU" sz="1400" i="1" dirty="0" smtClean="0">
                <a:solidFill>
                  <a:srgbClr val="2A1304"/>
                </a:solidFill>
              </a:rPr>
              <a:t>либо</a:t>
            </a:r>
            <a:endParaRPr lang="ru-RU" sz="1400" i="1" dirty="0" smtClean="0">
              <a:solidFill>
                <a:srgbClr val="2A1304"/>
              </a:solidFill>
            </a:endParaRP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Трудовая книжка и </a:t>
            </a:r>
            <a:r>
              <a:rPr lang="ru-RU" sz="1400" b="1" dirty="0" smtClean="0">
                <a:solidFill>
                  <a:srgbClr val="2A1304"/>
                </a:solidFill>
              </a:rPr>
              <a:t>т.д.</a:t>
            </a:r>
            <a:endParaRPr lang="ru-RU" sz="1400" b="1" dirty="0">
              <a:solidFill>
                <a:srgbClr val="2A1304"/>
              </a:solidFill>
            </a:endParaRPr>
          </a:p>
        </p:txBody>
      </p:sp>
      <p:sp>
        <p:nvSpPr>
          <p:cNvPr id="30" name="Семиугольник 29"/>
          <p:cNvSpPr/>
          <p:nvPr/>
        </p:nvSpPr>
        <p:spPr>
          <a:xfrm>
            <a:off x="2014863" y="4863235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Овальная выноска 30"/>
          <p:cNvSpPr/>
          <p:nvPr/>
        </p:nvSpPr>
        <p:spPr>
          <a:xfrm>
            <a:off x="1832062" y="9272521"/>
            <a:ext cx="4501756" cy="1972339"/>
          </a:xfrm>
          <a:prstGeom prst="wedgeEllipseCallout">
            <a:avLst>
              <a:gd name="adj1" fmla="val 58572"/>
              <a:gd name="adj2" fmla="val -59726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ru-RU" sz="1400" b="1" dirty="0" smtClean="0">
                <a:solidFill>
                  <a:srgbClr val="2A1304"/>
                </a:solidFill>
                <a:ea typeface="Calibri" panose="020F0502020204030204" pitchFamily="34" charset="0"/>
              </a:rPr>
              <a:t>ознакомиться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 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с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</a:rPr>
              <a:t>уведомлением о результатах рассмотрения 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заявления, о сроках и месте проведения аттестации </a:t>
            </a:r>
            <a:r>
              <a:rPr lang="ru-RU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(</a:t>
            </a:r>
            <a:r>
              <a:rPr lang="en-US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http://attest.iro23.ru</a:t>
            </a:r>
            <a:r>
              <a:rPr lang="ru-RU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/ </a:t>
            </a:r>
            <a:r>
              <a:rPr lang="ru-RU" sz="1400" i="1" dirty="0" smtClean="0">
                <a:solidFill>
                  <a:srgbClr val="2A1304"/>
                </a:solidFill>
              </a:rPr>
              <a:t>→ </a:t>
            </a:r>
          </a:p>
          <a:p>
            <a:r>
              <a:rPr lang="ru-RU" sz="1400" i="1" dirty="0" smtClean="0">
                <a:solidFill>
                  <a:srgbClr val="2A1304"/>
                </a:solidFill>
              </a:rPr>
              <a:t>Решения аттестационной комиссии)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110442" y="6127980"/>
            <a:ext cx="2556248" cy="2258601"/>
            <a:chOff x="4467319" y="6055924"/>
            <a:chExt cx="2559123" cy="2234397"/>
          </a:xfrm>
        </p:grpSpPr>
        <p:sp>
          <p:nvSpPr>
            <p:cNvPr id="29" name="Вертикальный свиток 28"/>
            <p:cNvSpPr/>
            <p:nvPr/>
          </p:nvSpPr>
          <p:spPr>
            <a:xfrm>
              <a:off x="4467319" y="6055924"/>
              <a:ext cx="2559123" cy="2234397"/>
            </a:xfrm>
            <a:prstGeom prst="verticalScroll">
              <a:avLst/>
            </a:prstGeom>
            <a:solidFill>
              <a:srgbClr val="FFE7E7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 smtClean="0">
                <a:solidFill>
                  <a:srgbClr val="FF0000"/>
                </a:solidFill>
              </a:endParaRPr>
            </a:p>
            <a:p>
              <a:pPr>
                <a:spcBef>
                  <a:spcPts val="0"/>
                </a:spcBef>
              </a:pPr>
              <a:endParaRPr lang="ru-RU" dirty="0" smtClean="0">
                <a:solidFill>
                  <a:srgbClr val="C00000"/>
                </a:solidFill>
              </a:endParaRPr>
            </a:p>
            <a:p>
              <a:pPr algn="ctr">
                <a:spcBef>
                  <a:spcPts val="0"/>
                </a:spcBef>
              </a:pPr>
              <a:r>
                <a:rPr lang="ru-RU" sz="1400" dirty="0" smtClean="0">
                  <a:solidFill>
                    <a:srgbClr val="C00000"/>
                  </a:solidFill>
                </a:rPr>
                <a:t>«</a:t>
              </a:r>
              <a:r>
                <a:rPr lang="ru-RU" sz="14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ОТПРАВИТЬ</a:t>
              </a:r>
              <a:r>
                <a:rPr lang="ru-RU" sz="1400" dirty="0" smtClean="0">
                  <a:solidFill>
                    <a:srgbClr val="C00000"/>
                  </a:solidFill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ru-RU" sz="1400" dirty="0" smtClean="0">
                  <a:solidFill>
                    <a:srgbClr val="C00000"/>
                  </a:solidFill>
                </a:rPr>
                <a:t>нажать </a:t>
              </a:r>
              <a:r>
                <a:rPr lang="ru-RU" sz="1400" dirty="0">
                  <a:solidFill>
                    <a:srgbClr val="C00000"/>
                  </a:solidFill>
                </a:rPr>
                <a:t>ОДИН </a:t>
              </a:r>
              <a:r>
                <a:rPr lang="ru-RU" sz="1400" dirty="0" smtClean="0">
                  <a:solidFill>
                    <a:srgbClr val="C00000"/>
                  </a:solidFill>
                </a:rPr>
                <a:t>РАЗ</a:t>
              </a:r>
              <a:endParaRPr lang="ru-RU" sz="1400" dirty="0">
                <a:solidFill>
                  <a:srgbClr val="C00000"/>
                </a:solidFill>
              </a:endParaRPr>
            </a:p>
            <a:p>
              <a:pPr algn="ctr"/>
              <a:endParaRPr lang="ru-RU" sz="1400" dirty="0">
                <a:solidFill>
                  <a:srgbClr val="C00000"/>
                </a:solidFill>
              </a:endParaRPr>
            </a:p>
            <a:p>
              <a:pPr algn="ctr"/>
              <a:r>
                <a:rPr lang="ru-RU" sz="1400" dirty="0" smtClean="0">
                  <a:solidFill>
                    <a:srgbClr val="C00000"/>
                  </a:solidFill>
                </a:rPr>
                <a:t>Ваше </a:t>
              </a:r>
              <a:r>
                <a:rPr lang="ru-RU" sz="1400" dirty="0" smtClean="0">
                  <a:solidFill>
                    <a:srgbClr val="C00000"/>
                  </a:solidFill>
                </a:rPr>
                <a:t>заявление на аттестацию в электронной форме </a:t>
              </a:r>
              <a:r>
                <a:rPr lang="ru-RU" sz="14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принято на рассмотрение</a:t>
              </a:r>
              <a:endPara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spcBef>
                  <a:spcPts val="0"/>
                </a:spcBef>
              </a:pPr>
              <a:endParaRPr lang="ru-RU" dirty="0">
                <a:solidFill>
                  <a:srgbClr val="C00000"/>
                </a:solidFill>
              </a:endParaRPr>
            </a:p>
            <a:p>
              <a:pPr algn="ctr"/>
              <a:endParaRPr lang="ru-RU" dirty="0"/>
            </a:p>
          </p:txBody>
        </p:sp>
        <p:sp>
          <p:nvSpPr>
            <p:cNvPr id="26" name="Стрелка вниз 25"/>
            <p:cNvSpPr/>
            <p:nvPr/>
          </p:nvSpPr>
          <p:spPr>
            <a:xfrm>
              <a:off x="5668736" y="6861210"/>
              <a:ext cx="156288" cy="169188"/>
            </a:xfrm>
            <a:prstGeom prst="downArrow">
              <a:avLst/>
            </a:prstGeom>
            <a:solidFill>
              <a:srgbClr val="820000"/>
            </a:solidFill>
            <a:ln>
              <a:solidFill>
                <a:srgbClr val="5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Вертикальный свиток 32"/>
          <p:cNvSpPr/>
          <p:nvPr/>
        </p:nvSpPr>
        <p:spPr>
          <a:xfrm>
            <a:off x="224931" y="9120110"/>
            <a:ext cx="2202266" cy="2079231"/>
          </a:xfrm>
          <a:prstGeom prst="verticalScroll">
            <a:avLst/>
          </a:prstGeom>
          <a:solidFill>
            <a:srgbClr val="FFE7E7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В </a:t>
            </a:r>
            <a:r>
              <a:rPr lang="ru-RU" sz="1400" dirty="0">
                <a:solidFill>
                  <a:srgbClr val="C00000"/>
                </a:solidFill>
                <a:ea typeface="Calibri" panose="020F0502020204030204" pitchFamily="34" charset="0"/>
              </a:rPr>
              <a:t>течение 3 дней после заседания аттестационной </a:t>
            </a:r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комиссии</a:t>
            </a:r>
            <a:endParaRPr lang="ru-RU" sz="1400" b="1" i="1" dirty="0"/>
          </a:p>
        </p:txBody>
      </p:sp>
      <p:sp>
        <p:nvSpPr>
          <p:cNvPr id="34" name="Семиугольник 33"/>
          <p:cNvSpPr/>
          <p:nvPr/>
        </p:nvSpPr>
        <p:spPr>
          <a:xfrm>
            <a:off x="1007395" y="5351440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емиугольник 34"/>
          <p:cNvSpPr/>
          <p:nvPr/>
        </p:nvSpPr>
        <p:spPr>
          <a:xfrm>
            <a:off x="4972137" y="8818550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282" y="8491772"/>
            <a:ext cx="6296971" cy="550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rgbClr val="2A1304"/>
                </a:solidFill>
              </a:rPr>
              <a:t>Каждое заявление регистрируется и рассматривается аттестационной комиссией в течение 30 календарных дней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49343" y="1380605"/>
            <a:ext cx="6296971" cy="550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rgbClr val="2A1304"/>
                </a:solidFill>
              </a:rPr>
              <a:t>Основанием для аттестации является ЗАЯВЛЕНИЕ педагогического работника (п.27 Порядка проведения аттестации)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4726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181</Words>
  <Application>Microsoft Office PowerPoint</Application>
  <PresentationFormat>Широкоэкранный</PresentationFormat>
  <Paragraphs>29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АТТЕСТАЦИЯ В ЦЕЛЯХ УСТАНОВЛЕНИЯ КВАЛИФИКАЦИОННОЙ КАТЕГОРИИ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Г. Головина</dc:creator>
  <cp:lastModifiedBy>Наталья Г. Головина</cp:lastModifiedBy>
  <cp:revision>24</cp:revision>
  <cp:lastPrinted>2017-11-30T14:53:08Z</cp:lastPrinted>
  <dcterms:created xsi:type="dcterms:W3CDTF">2017-11-30T08:00:50Z</dcterms:created>
  <dcterms:modified xsi:type="dcterms:W3CDTF">2017-12-01T12:32:13Z</dcterms:modified>
</cp:coreProperties>
</file>