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73" r:id="rId4"/>
    <p:sldId id="260" r:id="rId5"/>
    <p:sldId id="264" r:id="rId6"/>
    <p:sldId id="268" r:id="rId7"/>
    <p:sldId id="267" r:id="rId8"/>
    <p:sldId id="261" r:id="rId9"/>
    <p:sldId id="269" r:id="rId10"/>
    <p:sldId id="270" r:id="rId11"/>
    <p:sldId id="271" r:id="rId12"/>
    <p:sldId id="272" r:id="rId13"/>
    <p:sldId id="258" r:id="rId14"/>
    <p:sldId id="265" r:id="rId15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13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0A303-698B-4272-B0F0-C5E3B4EE8DF8}" type="datetimeFigureOut">
              <a:rPr lang="ru-RU" smtClean="0"/>
              <a:t>16.01.2018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5E152-20B0-4F2C-BAA2-C517F1640F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958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E152-20B0-4F2C-BAA2-C517F1640F0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294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E152-20B0-4F2C-BAA2-C517F1640F0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319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E152-20B0-4F2C-BAA2-C517F1640F0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011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AC5AE-52A9-46BF-834D-B8B56F372370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921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C1F11-6236-4615-91E3-9638E8C2844F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177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FDB7C-53FA-4C14-B591-2B03ECEAFA9A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50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99284-0E31-4E19-946E-3CC97AEA27ED}" type="datetime1">
              <a:rPr lang="ru-RU" smtClean="0"/>
              <a:t>16.01.2018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470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050B0-DF1C-401E-9F68-FBD99AD7B9FE}" type="datetime1">
              <a:rPr lang="ru-RU" smtClean="0"/>
              <a:t>16.01.2018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04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05BB7-4586-4C25-84AF-6664EB7C806B}" type="datetime1">
              <a:rPr lang="ru-RU" smtClean="0"/>
              <a:t>16.01.2018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2753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DA880-427B-448E-AB09-7AA45CA5BD6F}" type="datetime1">
              <a:rPr lang="ru-RU" smtClean="0"/>
              <a:t>16.01.2018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13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C4D2C-DD2E-4DAA-83B8-F6ED3AD29464}" type="datetime1">
              <a:rPr lang="ru-RU" smtClean="0"/>
              <a:t>16.01.2018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025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0DF3-945C-488C-BECD-0FF2644BFA7E}" type="datetime1">
              <a:rPr lang="ru-RU" smtClean="0"/>
              <a:t>16.01.2018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116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8F78-5937-4DCE-B74B-19F3BB783CD0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710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786E6-A71F-42B8-A0E3-B7333A197C35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00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68DB3-6925-47CB-A99B-740C644C9DDB}" type="datetime1">
              <a:rPr lang="ru-RU" smtClean="0"/>
              <a:t>16.01.2018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5CC11-3E3A-4267-AC5D-81FDB6F5D8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299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-2000" r="-1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0036" y="832662"/>
            <a:ext cx="59574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solidFill>
                  <a:srgbClr val="99367F"/>
                </a:solidFill>
              </a:rPr>
              <a:t>Консультации для </a:t>
            </a:r>
            <a:r>
              <a:rPr lang="ru-RU" sz="3200" i="1" dirty="0" smtClean="0">
                <a:solidFill>
                  <a:srgbClr val="99367F"/>
                </a:solidFill>
              </a:rPr>
              <a:t>воспитателей</a:t>
            </a:r>
          </a:p>
          <a:p>
            <a:pPr algn="ctr"/>
            <a:r>
              <a:rPr lang="ru-RU" sz="3200" i="1" dirty="0" smtClean="0">
                <a:solidFill>
                  <a:srgbClr val="99367F"/>
                </a:solidFill>
              </a:rPr>
              <a:t>  </a:t>
            </a:r>
            <a:r>
              <a:rPr lang="ru-RU" sz="3200" i="1" dirty="0">
                <a:solidFill>
                  <a:srgbClr val="7030A0"/>
                </a:solidFill>
              </a:rPr>
              <a:t>«Знатоки ФГОС и физической культуры».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67345" y="4261368"/>
            <a:ext cx="57357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99367F"/>
                </a:solidFill>
              </a:rPr>
              <a:t>Подготовила Федорова Екатерина Николаевна – инструктор по физической культуре</a:t>
            </a:r>
            <a:endParaRPr lang="ru-RU" sz="2000" dirty="0">
              <a:solidFill>
                <a:srgbClr val="99367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72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5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94908" y="928688"/>
            <a:ext cx="408709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 профессионального  мастерства  и компетенции педагогов по освоению основных положений, понятий и принципов ФГОС ДО, знаний в области физической культуры  и применение их в своей работе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Вовлекать  каждого педагога в творческий поиск;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•Совершенствовать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навыки профессиональной деятельности;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созданию и сохранению в коллективе педагогов атмосферы психологического комфорта и творчества, желания делиться педагогическим опытом;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•Способствовать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педагогического мышления, создать благоприятную атмосферу для творческой работы всех участников игры. </a:t>
            </a:r>
          </a:p>
          <a:p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•Выявить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профессиональной подготовленности педагогов к введению ФГОС. </a:t>
            </a:r>
          </a:p>
        </p:txBody>
      </p:sp>
    </p:spTree>
    <p:extLst>
      <p:ext uri="{BB962C8B-B14F-4D97-AF65-F5344CB8AC3E}">
        <p14:creationId xmlns:p14="http://schemas.microsoft.com/office/powerpoint/2010/main" val="196852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t="-4000" r="-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55818" y="443345"/>
            <a:ext cx="3602182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Деловые игры позволяют:</a:t>
            </a:r>
          </a:p>
          <a:p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•эффективнее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 педагогов новым формам, методам и приемам работы с детьми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•определять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настрой педагогов, их отношение к работе и детям, потенциал их знаний и умений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•корректировать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 или иные недостатки в работе педагогов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•создавать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обмена педагогическим опытом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•оказывать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начинающим воспитателям в организации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-образовательного процесса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•сближать педагогов, объединив их в едином ритме и направлении работы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021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4000" r="-5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4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3673" y="1129143"/>
            <a:ext cx="3721677" cy="360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3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996" y="260732"/>
            <a:ext cx="1537200" cy="2427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350" y="3670144"/>
            <a:ext cx="3825025" cy="2868769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0945" y="260732"/>
            <a:ext cx="65670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Какие требования включает в себя ФГОС ДО?</a:t>
            </a:r>
          </a:p>
          <a:p>
            <a:r>
              <a:rPr lang="ru-RU" dirty="0"/>
              <a:t>•	Требования к результатам освоения ООП ДО;</a:t>
            </a:r>
          </a:p>
          <a:p>
            <a:r>
              <a:rPr lang="ru-RU" dirty="0"/>
              <a:t>•	Требования к содержанию ООП ДО;</a:t>
            </a:r>
          </a:p>
          <a:p>
            <a:r>
              <a:rPr lang="ru-RU" dirty="0"/>
              <a:t>•	 Требования к образовательным учреждениям.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0945" y="2274838"/>
            <a:ext cx="65670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Как, согласно стандарта, звучит одна из областей </a:t>
            </a:r>
          </a:p>
          <a:p>
            <a:r>
              <a:rPr lang="ru-RU" dirty="0"/>
              <a:t>•	 </a:t>
            </a:r>
            <a:r>
              <a:rPr lang="ru-RU" dirty="0" smtClean="0"/>
              <a:t>Коммуникативно-личностное</a:t>
            </a:r>
            <a:r>
              <a:rPr lang="en-US" dirty="0" smtClean="0"/>
              <a:t> </a:t>
            </a:r>
            <a:r>
              <a:rPr lang="ru-RU" dirty="0" smtClean="0"/>
              <a:t>развитие</a:t>
            </a:r>
            <a:r>
              <a:rPr lang="ru-RU" dirty="0"/>
              <a:t>;</a:t>
            </a:r>
          </a:p>
          <a:p>
            <a:r>
              <a:rPr lang="ru-RU" dirty="0"/>
              <a:t>•	Социально- коммуникативное развитие;</a:t>
            </a:r>
          </a:p>
          <a:p>
            <a:r>
              <a:rPr lang="ru-RU" dirty="0"/>
              <a:t>•	К</a:t>
            </a:r>
            <a:r>
              <a:rPr lang="ru-RU" dirty="0" smtClean="0"/>
              <a:t>оммуникативное  </a:t>
            </a:r>
            <a:r>
              <a:rPr lang="ru-RU" dirty="0"/>
              <a:t>развитие.</a:t>
            </a: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290944" y="4391979"/>
            <a:ext cx="61670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3. Кто обеспечивает разработку примерной основной образовательной программы дошкольного образования:</a:t>
            </a:r>
          </a:p>
          <a:p>
            <a:r>
              <a:rPr lang="ru-RU" dirty="0"/>
              <a:t>•	Уполномоченные федеральные органы;</a:t>
            </a:r>
          </a:p>
          <a:p>
            <a:r>
              <a:rPr lang="ru-RU" dirty="0"/>
              <a:t>•	Уполномоченные региональные органы;</a:t>
            </a:r>
          </a:p>
          <a:p>
            <a:r>
              <a:rPr lang="ru-RU" dirty="0"/>
              <a:t>•	Образовательная организация.</a:t>
            </a:r>
          </a:p>
        </p:txBody>
      </p:sp>
    </p:spTree>
    <p:extLst>
      <p:ext uri="{BB962C8B-B14F-4D97-AF65-F5344CB8AC3E}">
        <p14:creationId xmlns:p14="http://schemas.microsoft.com/office/powerpoint/2010/main" val="199303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6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8764"/>
            <a:ext cx="3444539" cy="34445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95600" y="498764"/>
            <a:ext cx="58466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4. Как  определяется  среда, которая обеспечивает реализацию различных образовательных программ?</a:t>
            </a:r>
          </a:p>
          <a:p>
            <a:r>
              <a:rPr lang="ru-RU" dirty="0"/>
              <a:t>•	Предметно-развивающая </a:t>
            </a:r>
          </a:p>
          <a:p>
            <a:r>
              <a:rPr lang="ru-RU" dirty="0"/>
              <a:t>•	Предметно- пространственная;</a:t>
            </a:r>
          </a:p>
          <a:p>
            <a:r>
              <a:rPr lang="ru-RU" dirty="0"/>
              <a:t>•	Развивающая   предметно- пространственная.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661246" y="2672607"/>
            <a:ext cx="58607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5. Какой должна быть развивающая  предметно-пространственная среда?</a:t>
            </a:r>
          </a:p>
          <a:p>
            <a:r>
              <a:rPr lang="ru-RU" dirty="0"/>
              <a:t>•	Безопасной;</a:t>
            </a:r>
          </a:p>
          <a:p>
            <a:r>
              <a:rPr lang="ru-RU" dirty="0"/>
              <a:t>•	Трансформируемой;</a:t>
            </a:r>
          </a:p>
          <a:p>
            <a:r>
              <a:rPr lang="ru-RU" dirty="0"/>
              <a:t>•	Доступной.</a:t>
            </a: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2586364" y="4469812"/>
            <a:ext cx="59356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6. Результатом реализации каких требований ФГОС ДО должно быть создание образовательной среды? </a:t>
            </a:r>
          </a:p>
          <a:p>
            <a:r>
              <a:rPr lang="ru-RU" dirty="0"/>
              <a:t>•	требования к результатам освоения ООП ДО;</a:t>
            </a:r>
          </a:p>
          <a:p>
            <a:r>
              <a:rPr lang="ru-RU" dirty="0"/>
              <a:t>•	требования к структуре ООП ДО;</a:t>
            </a:r>
          </a:p>
          <a:p>
            <a:r>
              <a:rPr lang="ru-RU" dirty="0"/>
              <a:t>•	требования к условиям реализации ООП ДО.</a:t>
            </a:r>
          </a:p>
        </p:txBody>
      </p:sp>
    </p:spTree>
    <p:extLst>
      <p:ext uri="{BB962C8B-B14F-4D97-AF65-F5344CB8AC3E}">
        <p14:creationId xmlns:p14="http://schemas.microsoft.com/office/powerpoint/2010/main" val="31884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7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0605" y="211290"/>
            <a:ext cx="2993395" cy="29994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0945" y="211290"/>
            <a:ext cx="59574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7. Сколько образовательных областей предусматривает ФГОС? </a:t>
            </a:r>
          </a:p>
          <a:p>
            <a:r>
              <a:rPr lang="ru-RU" dirty="0"/>
              <a:t>•	 4;</a:t>
            </a:r>
          </a:p>
          <a:p>
            <a:r>
              <a:rPr lang="ru-RU" dirty="0"/>
              <a:t>•	 5;</a:t>
            </a:r>
          </a:p>
          <a:p>
            <a:r>
              <a:rPr lang="ru-RU" dirty="0"/>
              <a:t>•	10.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0945" y="1898073"/>
            <a:ext cx="65393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8. Какое их соотношений обязательной части Программы и Части, формируемой участниками процесса верно?</a:t>
            </a:r>
          </a:p>
          <a:p>
            <a:r>
              <a:rPr lang="ru-RU" dirty="0"/>
              <a:t>•	80% и 20%;</a:t>
            </a:r>
          </a:p>
          <a:p>
            <a:r>
              <a:rPr lang="ru-RU" dirty="0"/>
              <a:t>•	60% и 40%;</a:t>
            </a:r>
          </a:p>
          <a:p>
            <a:r>
              <a:rPr lang="ru-RU" dirty="0"/>
              <a:t>•	50% и 50%.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1055" y="3685308"/>
            <a:ext cx="76477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9. В каких видах деятельности  </a:t>
            </a:r>
            <a:r>
              <a:rPr lang="ru-RU" dirty="0" smtClean="0"/>
              <a:t>реализуется</a:t>
            </a:r>
            <a:r>
              <a:rPr lang="en-US" dirty="0" smtClean="0"/>
              <a:t> </a:t>
            </a:r>
            <a:r>
              <a:rPr lang="ru-RU" dirty="0" smtClean="0"/>
              <a:t>художественно-эстетическое восприятие Программы </a:t>
            </a:r>
            <a:r>
              <a:rPr lang="ru-RU" dirty="0"/>
              <a:t>в дошкольном возрасте (3-8 лет)</a:t>
            </a:r>
          </a:p>
          <a:p>
            <a:r>
              <a:rPr lang="ru-RU" dirty="0"/>
              <a:t>•	восприятие смысла музыки, сказок, стихов</a:t>
            </a:r>
          </a:p>
          <a:p>
            <a:r>
              <a:rPr lang="ru-RU" dirty="0"/>
              <a:t>•	действия с бытовыми предметами-орудиями</a:t>
            </a:r>
          </a:p>
          <a:p>
            <a:r>
              <a:rPr lang="ru-RU" dirty="0"/>
              <a:t>•	восприятие художественной литературы и фольклора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1055" y="5306291"/>
            <a:ext cx="80442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10. Какой раздел является дополнительным разделом программы</a:t>
            </a:r>
          </a:p>
          <a:p>
            <a:r>
              <a:rPr lang="ru-RU" dirty="0"/>
              <a:t>•	Целевой;</a:t>
            </a:r>
          </a:p>
          <a:p>
            <a:r>
              <a:rPr lang="ru-RU" dirty="0"/>
              <a:t>•	Содержательный</a:t>
            </a:r>
          </a:p>
          <a:p>
            <a:r>
              <a:rPr lang="ru-RU" dirty="0"/>
              <a:t>•	Презентация.</a:t>
            </a:r>
          </a:p>
        </p:txBody>
      </p:sp>
    </p:spTree>
    <p:extLst>
      <p:ext uri="{BB962C8B-B14F-4D97-AF65-F5344CB8AC3E}">
        <p14:creationId xmlns:p14="http://schemas.microsoft.com/office/powerpoint/2010/main" val="402105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4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8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73" y="1683950"/>
            <a:ext cx="3934774" cy="369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8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4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9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18" y="1457061"/>
            <a:ext cx="3670110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2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4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10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92" y="1560741"/>
            <a:ext cx="4065367" cy="363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3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t="-4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11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72" y="1722561"/>
            <a:ext cx="4298431" cy="344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38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5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12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225636" y="651165"/>
            <a:ext cx="4184073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воспитание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1.Назовите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целесообразное сочетание основных движений, развивающих двигательную активность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ползание,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прыжки, упражнения на равновесие; в) прыжки со скакалкой, отбивание мяча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2.Какая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дистанция выбирается для определения быстроты движения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бег на 10 м;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бег на 30 м;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бег на 50 м.</a:t>
            </a:r>
          </a:p>
        </p:txBody>
      </p:sp>
    </p:spTree>
    <p:extLst>
      <p:ext uri="{BB962C8B-B14F-4D97-AF65-F5344CB8AC3E}">
        <p14:creationId xmlns:p14="http://schemas.microsoft.com/office/powerpoint/2010/main" val="311097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t="-4000" r="-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477491" y="387926"/>
            <a:ext cx="357447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весит набивной мяч, применяемый в диагностике для определения скоростно-силовых качеств? 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4.Какие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основных движений целесообразнее дать после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подлезания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 скамейку?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подпрыгивание к колокольчику;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лазание по лестнице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прыжки через верёвку.</a:t>
            </a:r>
          </a:p>
        </p:txBody>
      </p:sp>
    </p:spTree>
    <p:extLst>
      <p:ext uri="{BB962C8B-B14F-4D97-AF65-F5344CB8AC3E}">
        <p14:creationId xmlns:p14="http://schemas.microsoft.com/office/powerpoint/2010/main" val="36507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8062" y="6177394"/>
            <a:ext cx="4095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99367F"/>
                </a:solidFill>
              </a:rPr>
              <a:t>Спасибо за внимание!</a:t>
            </a:r>
            <a:endParaRPr lang="ru-RU" sz="2800" dirty="0">
              <a:solidFill>
                <a:srgbClr val="99367F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C11-3E3A-4267-AC5D-81FDB6F5D86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07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42c974bf0eed8eba85fdaa112f6704b49f8fbc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457</Words>
  <Application>Microsoft Office PowerPoint</Application>
  <PresentationFormat>Экран (4:3)</PresentationFormat>
  <Paragraphs>108</Paragraphs>
  <Slides>14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Пользователь Windows</cp:lastModifiedBy>
  <cp:revision>25</cp:revision>
  <dcterms:created xsi:type="dcterms:W3CDTF">2015-07-03T14:09:28Z</dcterms:created>
  <dcterms:modified xsi:type="dcterms:W3CDTF">2018-01-16T08:56:13Z</dcterms:modified>
</cp:coreProperties>
</file>