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3" r:id="rId2"/>
    <p:sldId id="274" r:id="rId3"/>
    <p:sldId id="259" r:id="rId4"/>
    <p:sldId id="257" r:id="rId5"/>
    <p:sldId id="258" r:id="rId6"/>
    <p:sldId id="260" r:id="rId7"/>
    <p:sldId id="261" r:id="rId8"/>
    <p:sldId id="275" r:id="rId9"/>
    <p:sldId id="262" r:id="rId10"/>
    <p:sldId id="263" r:id="rId11"/>
    <p:sldId id="264" r:id="rId12"/>
    <p:sldId id="265" r:id="rId13"/>
    <p:sldId id="277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62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4A9D2222-9662-432F-9ABA-3D74CDCD2DC7}" type="datetimeFigureOut">
              <a:rPr lang="ru-RU" smtClean="0"/>
              <a:t>20.10.2022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CD683B9-E8C0-4A30-AE4F-E9757AD6966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2%D1%83%D0%BB%D1%8C%D1%81%D0%BA%D0%B0%D1%8F_%D0%B3%D1%83%D0%B1%D0%B5%D1%80%D0%BD%D0%B8%D1%8F" TargetMode="External"/><Relationship Id="rId2" Type="http://schemas.openxmlformats.org/officeDocument/2006/relationships/hyperlink" Target="https://ru.wikipedia.org/wiki/%D0%9A%D1%80%D0%B0%D0%BF%D0%B8%D0%B2%D0%B5%D0%BD%D1%81%D0%BA%D0%B8%D0%B9_%D1%83%D0%B5%D0%B7%D0%B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AF%D1%81%D0%BD%D0%B0%D1%8F_%D0%9F%D0%BE%D0%BB%D1%8F%D0%BD%D0%B0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hyperlink" Target="https://ru.wikipedia.org/wiki/%D0%9D%D0%B8%D0%BA%D0%BE%D0%BB%D0%B0%D0%B9_%D0%98%D0%BB%D1%8C%D0%B8%D1%87_%D0%A2%D0%BE%D0%BB%D1%81%D1%82%D0%BE%D0%B9" TargetMode="External"/><Relationship Id="rId2" Type="http://schemas.openxmlformats.org/officeDocument/2006/relationships/hyperlink" Target="https://commons.wikimedia.org/wiki/File:VolkonskayaMN.jpg?uselang=ru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2%D0%BE%D0%BB%D1%81%D1%82%D0%B0%D1%8F,_%D0%9C%D0%B0%D1%80%D0%B8%D1%8F_%D0%9D%D0%B8%D0%BA%D0%BE%D0%BB%D0%B0%D0%B5%D0%B2%D0%BD%D0%B0_(1790)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s://commons.wikimedia.org/wiki/File:Nicolay_Ilyich_Tolstoy.jpg?uselang=ru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s://commons.wikimedia.org/wiki/File:Tula_YasnayaPolyana_asv2019-09_img11_LNTolstoy_House.jpg?uselang=ru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C%D0%B5%D0%BC%D0%BE%D1%80%D0%B8%D0%B0%D0%BB%D1%8C%D0%BD%D1%8B%D0%B9_%D0%BC%D1%83%D0%B7%D0%B5%D0%B9-%D1%83%D1%81%D0%B0%D0%B4%D1%8C%D0%B1%D0%B0_%D0%9B._%D0%9D._%D0%A2%D0%BE%D0%BB%D1%81%D1%82%D0%BE%D0%B3%D0%BE_%C2%AB%D0%A5%D0%B0%D0%BC%D0%BE%D0%B2%D0%BD%D0%B8%D0%BA%D0%B8%C2%BB" TargetMode="External"/><Relationship Id="rId2" Type="http://schemas.openxmlformats.org/officeDocument/2006/relationships/hyperlink" Target="https://ru.wikipedia.org/wiki/%D0%9D%D0%B8%D0%BA%D0%BE%D0%BB%D1%8C%D1%81%D0%BA%D0%BE%D0%B5-%D0%92%D1%8F%D0%B7%D0%B5%D0%BC%D1%81%D0%BA%D0%BE%D0%B5_(%D1%83%D1%81%D0%B0%D0%B4%D1%8C%D0%B1%D0%B0)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ru.wikipedia.org/wiki/%D0%AE%D0%B3%D0%BE-%D0%92%D0%BE%D1%81%D1%82%D0%BE%D1%87%D0%BD%D0%B0%D1%8F_%D0%B6%D0%B5%D0%BB%D0%B5%D0%B7%D0%BD%D0%B0%D1%8F_%D0%B4%D0%BE%D1%80%D0%BE%D0%B3%D0%B0" TargetMode="External"/><Relationship Id="rId4" Type="http://schemas.openxmlformats.org/officeDocument/2006/relationships/hyperlink" Target="https://ru.wikipedia.org/wiki/%D0%9B%D0%B5%D0%B2_%D0%A2%D0%BE%D0%BB%D1%81%D1%82%D0%BE%D0%B9_(%D1%81%D1%82%D0%B0%D0%BD%D1%86%D0%B8%D1%8F)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707904" y="1556792"/>
            <a:ext cx="4978896" cy="194421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/>
            </a:r>
            <a:br>
              <a:rPr lang="ru-RU" b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Жизнь и творчество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 smtClean="0">
                <a:solidFill>
                  <a:srgbClr val="002060"/>
                </a:solidFill>
              </a:rPr>
              <a:t> Льва Николаевича Толстого</a:t>
            </a:r>
            <a:br>
              <a:rPr lang="ru-RU" b="1" i="1" dirty="0" smtClean="0">
                <a:solidFill>
                  <a:srgbClr val="002060"/>
                </a:solidFill>
              </a:rPr>
            </a:br>
            <a:r>
              <a:rPr lang="ru-RU" b="1" i="1" dirty="0">
                <a:solidFill>
                  <a:srgbClr val="002060"/>
                </a:solidFill>
                <a:ea typeface="+mn-ea"/>
                <a:cs typeface="+mn-cs"/>
              </a:rPr>
              <a:t>(1828 – </a:t>
            </a:r>
            <a:r>
              <a:rPr lang="ru-RU" b="1" i="1" dirty="0" smtClean="0">
                <a:solidFill>
                  <a:srgbClr val="002060"/>
                </a:solidFill>
                <a:ea typeface="+mn-ea"/>
                <a:cs typeface="+mn-cs"/>
              </a:rPr>
              <a:t>1910)</a:t>
            </a:r>
            <a:endParaRPr lang="ru-RU" b="1" i="1" dirty="0">
              <a:solidFill>
                <a:srgbClr val="002060"/>
              </a:solidFill>
            </a:endParaRP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95536" y="1724386"/>
            <a:ext cx="3456384" cy="48957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 flipH="1">
            <a:off x="1259632" y="548680"/>
            <a:ext cx="7488832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ctr">
              <a:spcBef>
                <a:spcPct val="20000"/>
              </a:spcBef>
              <a:buClr>
                <a:srgbClr val="72A376"/>
              </a:buClr>
              <a:buSzPct val="100000"/>
              <a:buFont typeface="Symbol" pitchFamily="18" charset="2"/>
              <a:buChar char=""/>
            </a:pPr>
            <a:r>
              <a:rPr lang="ru-RU" sz="3200" b="1" dirty="0">
                <a:solidFill>
                  <a:srgbClr val="002060"/>
                </a:solidFill>
              </a:rPr>
              <a:t>ГКОУ КК школа-интернат</a:t>
            </a:r>
          </a:p>
          <a:p>
            <a:pPr marL="274320" indent="-274320" algn="ctr">
              <a:spcBef>
                <a:spcPct val="20000"/>
              </a:spcBef>
              <a:buClr>
                <a:srgbClr val="72A376"/>
              </a:buClr>
              <a:buSzPct val="100000"/>
              <a:buFont typeface="Symbol" pitchFamily="18" charset="2"/>
              <a:buChar char=""/>
            </a:pPr>
            <a:r>
              <a:rPr lang="ru-RU" sz="3200" b="1" dirty="0">
                <a:solidFill>
                  <a:srgbClr val="002060"/>
                </a:solidFill>
              </a:rPr>
              <a:t> </a:t>
            </a:r>
            <a:r>
              <a:rPr lang="ru-RU" sz="3200" b="1" dirty="0" err="1">
                <a:solidFill>
                  <a:srgbClr val="002060"/>
                </a:solidFill>
              </a:rPr>
              <a:t>ст-цы</a:t>
            </a:r>
            <a:r>
              <a:rPr lang="ru-RU" sz="3200" b="1" dirty="0">
                <a:solidFill>
                  <a:srgbClr val="002060"/>
                </a:solidFill>
              </a:rPr>
              <a:t> Костромской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716016" y="4581128"/>
            <a:ext cx="417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indent="-274320" algn="r">
              <a:spcBef>
                <a:spcPct val="20000"/>
              </a:spcBef>
              <a:buClr>
                <a:srgbClr val="72A376"/>
              </a:buClr>
              <a:buSzPct val="100000"/>
              <a:buFont typeface="Symbol" pitchFamily="18" charset="2"/>
              <a:buChar char=""/>
            </a:pPr>
            <a:r>
              <a:rPr lang="ru-RU" sz="2400" b="1" dirty="0">
                <a:solidFill>
                  <a:srgbClr val="002060"/>
                </a:solidFill>
              </a:rPr>
              <a:t>Подготовила учитель русского языка и чтения Гуменюк Наталья Васильевна</a:t>
            </a:r>
          </a:p>
        </p:txBody>
      </p:sp>
    </p:spTree>
    <p:extLst>
      <p:ext uri="{BB962C8B-B14F-4D97-AF65-F5344CB8AC3E}">
        <p14:creationId xmlns:p14="http://schemas.microsoft.com/office/powerpoint/2010/main" val="114060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3568" y="1124744"/>
            <a:ext cx="7408333" cy="5616624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ea typeface="Times New Roman"/>
              </a:rPr>
              <a:t>Лев Николаевич Толстой родился 28 августа 1828 года в </a:t>
            </a:r>
            <a:r>
              <a:rPr lang="ru-RU" sz="3200" dirty="0" err="1">
                <a:solidFill>
                  <a:srgbClr val="002060"/>
                </a:solidFill>
                <a:ea typeface="Times New Roman"/>
                <a:hlinkClick r:id="rId2" tooltip="Крапивенский уезд"/>
              </a:rPr>
              <a:t>Крапивенском</a:t>
            </a:r>
            <a:r>
              <a:rPr lang="ru-RU" sz="3200" dirty="0">
                <a:solidFill>
                  <a:srgbClr val="002060"/>
                </a:solidFill>
                <a:ea typeface="Times New Roman"/>
                <a:hlinkClick r:id="rId2" tooltip="Крапивенский уезд"/>
              </a:rPr>
              <a:t> уезде</a:t>
            </a:r>
            <a:r>
              <a:rPr lang="ru-RU" sz="3200" dirty="0">
                <a:solidFill>
                  <a:srgbClr val="002060"/>
                </a:solidFill>
                <a:ea typeface="Times New Roman"/>
              </a:rPr>
              <a:t> </a:t>
            </a:r>
            <a:r>
              <a:rPr lang="ru-RU" sz="3200" dirty="0">
                <a:solidFill>
                  <a:srgbClr val="002060"/>
                </a:solidFill>
                <a:ea typeface="Times New Roman"/>
                <a:hlinkClick r:id="rId3" tooltip="Тульская губерния"/>
              </a:rPr>
              <a:t>Тульской губернии</a:t>
            </a:r>
            <a:r>
              <a:rPr lang="ru-RU" sz="3200" dirty="0">
                <a:solidFill>
                  <a:srgbClr val="002060"/>
                </a:solidFill>
                <a:ea typeface="Times New Roman"/>
              </a:rPr>
              <a:t>, в наследственном имении матери — </a:t>
            </a:r>
            <a:r>
              <a:rPr lang="ru-RU" sz="3200" dirty="0">
                <a:solidFill>
                  <a:srgbClr val="002060"/>
                </a:solidFill>
                <a:ea typeface="Times New Roman"/>
                <a:hlinkClick r:id="rId4" tooltip="Ясная Поляна"/>
              </a:rPr>
              <a:t>Ясной Поляне</a:t>
            </a:r>
            <a:r>
              <a:rPr lang="ru-RU" sz="3200" dirty="0">
                <a:solidFill>
                  <a:srgbClr val="002060"/>
                </a:solidFill>
                <a:ea typeface="Times New Roman"/>
              </a:rPr>
              <a:t>. Был четвёртым ребёнком в семье. Мать умерла в 1830 году через полгода после рождения дочери, когда Льву не было ещё и трёх лет</a:t>
            </a:r>
            <a:r>
              <a:rPr lang="ru-RU" sz="3200" baseline="30000" dirty="0">
                <a:solidFill>
                  <a:srgbClr val="002060"/>
                </a:solidFill>
                <a:ea typeface="Times New Roman"/>
              </a:rPr>
              <a:t> </a:t>
            </a:r>
            <a:r>
              <a:rPr lang="ru-RU" sz="3200" dirty="0">
                <a:solidFill>
                  <a:srgbClr val="002060"/>
                </a:solidFill>
                <a:ea typeface="Times New Roman"/>
              </a:rPr>
              <a:t>.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9833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https://upload.wikimedia.org/wikipedia/commons/thumb/5/56/VolkonskayaMN.jpg/200px-VolkonskayaMN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40" y="1700808"/>
            <a:ext cx="2077583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Объект 4" descr="https://upload.wikimedia.org/wikipedia/commons/thumb/8/8c/Nicolay_Ilyich_Tolstoy.jpg/200px-Nicolay_Ilyich_Tolstoy.jpg">
            <a:hlinkClick r:id="rId4"/>
          </p:cNvPr>
          <p:cNvPicPr>
            <a:picLocks noGrp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556792"/>
            <a:ext cx="1828800" cy="23774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-43055" y="4249294"/>
            <a:ext cx="4572000" cy="116955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Силуэт </a:t>
            </a:r>
            <a:r>
              <a:rPr lang="ru-RU" sz="2800" u="sng" dirty="0" smtClean="0">
                <a:solidFill>
                  <a:srgbClr val="0645AD"/>
                </a:solidFill>
                <a:ea typeface="Times New Roman"/>
                <a:cs typeface="Times New Roman"/>
                <a:hlinkClick r:id="rId6" tooltip="Толстая, Мария Николаевна (1790)"/>
              </a:rPr>
              <a:t>Марии</a:t>
            </a:r>
            <a:r>
              <a:rPr lang="ru-RU" sz="2800" u="sng" dirty="0">
                <a:solidFill>
                  <a:srgbClr val="0645AD"/>
                </a:solidFill>
                <a:ea typeface="Times New Roman"/>
                <a:cs typeface="Times New Roman"/>
                <a:hlinkClick r:id="rId6" tooltip="Толстая, Мария Николаевна (1790)"/>
              </a:rPr>
              <a:t> </a:t>
            </a:r>
            <a:r>
              <a:rPr lang="ru-RU" sz="2800" u="sng" dirty="0" smtClean="0">
                <a:solidFill>
                  <a:srgbClr val="0645AD"/>
                </a:solidFill>
                <a:ea typeface="Times New Roman"/>
                <a:cs typeface="Times New Roman"/>
                <a:hlinkClick r:id="rId6" tooltip="Толстая, Мария Николаевна (1790)"/>
              </a:rPr>
              <a:t>Николаевны</a:t>
            </a:r>
            <a:r>
              <a:rPr lang="ru-RU" sz="2800" u="sng" dirty="0">
                <a:solidFill>
                  <a:srgbClr val="0645AD"/>
                </a:solidFill>
                <a:ea typeface="Times New Roman"/>
                <a:cs typeface="Times New Roman"/>
                <a:hlinkClick r:id="rId6" tooltip="Толстая, Мария Николаевна (1790)"/>
              </a:rPr>
              <a:t> Волконской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 </a:t>
            </a: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—</a:t>
            </a:r>
          </a:p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 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единственное изображение </a:t>
            </a:r>
            <a:endParaRPr lang="ru-RU" sz="2800" dirty="0" smtClean="0">
              <a:solidFill>
                <a:srgbClr val="202122"/>
              </a:solidFill>
              <a:ea typeface="Times New Roman"/>
              <a:cs typeface="Times New Roman"/>
            </a:endParaRPr>
          </a:p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матери 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писателя. 1810-е гг.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28945" y="4249294"/>
            <a:ext cx="4572000" cy="127214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u="sng" dirty="0">
                <a:solidFill>
                  <a:srgbClr val="0645AD"/>
                </a:solidFill>
                <a:ea typeface="Times New Roman"/>
                <a:cs typeface="Times New Roman"/>
                <a:hlinkClick r:id="rId7" tooltip="Николай Ильич Толстой"/>
              </a:rPr>
              <a:t>Николай Ильич Толстой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, </a:t>
            </a:r>
            <a:endParaRPr lang="ru-RU" sz="2800" dirty="0" smtClean="0">
              <a:solidFill>
                <a:srgbClr val="202122"/>
              </a:solidFill>
              <a:ea typeface="Times New Roman"/>
              <a:cs typeface="Times New Roman"/>
            </a:endParaRPr>
          </a:p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отец 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писателя. Неизвестный </a:t>
            </a:r>
            <a:endParaRPr lang="ru-RU" sz="2800" dirty="0" smtClean="0">
              <a:solidFill>
                <a:srgbClr val="202122"/>
              </a:solidFill>
              <a:ea typeface="Times New Roman"/>
              <a:cs typeface="Times New Roman"/>
            </a:endParaRPr>
          </a:p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художник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. Бумага, акварель</a:t>
            </a: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.</a:t>
            </a:r>
          </a:p>
          <a:p>
            <a:pPr>
              <a:lnSpc>
                <a:spcPts val="1680"/>
              </a:lnSpc>
              <a:spcAft>
                <a:spcPts val="800"/>
              </a:spcAft>
            </a:pPr>
            <a:r>
              <a:rPr lang="ru-RU" sz="2800" dirty="0" smtClean="0">
                <a:solidFill>
                  <a:srgbClr val="202122"/>
                </a:solidFill>
                <a:ea typeface="Times New Roman"/>
                <a:cs typeface="Times New Roman"/>
              </a:rPr>
              <a:t> </a:t>
            </a:r>
            <a:r>
              <a:rPr lang="ru-RU" sz="2800" dirty="0">
                <a:solidFill>
                  <a:srgbClr val="202122"/>
                </a:solidFill>
                <a:ea typeface="Times New Roman"/>
                <a:cs typeface="Times New Roman"/>
              </a:rPr>
              <a:t>1823 год</a:t>
            </a:r>
            <a:endParaRPr lang="ru-RU" sz="28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541149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476672"/>
            <a:ext cx="8496944" cy="5649491"/>
          </a:xfrm>
        </p:spPr>
        <p:txBody>
          <a:bodyPr>
            <a:normAutofit/>
          </a:bodyPr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800" dirty="0">
                <a:solidFill>
                  <a:srgbClr val="002060"/>
                </a:solidFill>
                <a:latin typeface="+mj-lt"/>
              </a:rPr>
              <a:t>Воспитанием детей занималась дальняя родственница Т. А. Ергольская, имевшая огромное влияние на Толстого: </a:t>
            </a: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«Она </a:t>
            </a:r>
            <a:r>
              <a:rPr lang="ru-RU" sz="2800" dirty="0">
                <a:solidFill>
                  <a:srgbClr val="002060"/>
                </a:solidFill>
                <a:latin typeface="+mj-lt"/>
              </a:rPr>
              <a:t>научила меня духовному наслаждению любви». Детские воспоминания всегда оставались для Толстого самыми радостными и отразились в автобиографической повести "Детство</a:t>
            </a: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".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2800" dirty="0">
              <a:solidFill>
                <a:srgbClr val="002060"/>
              </a:solidFill>
              <a:latin typeface="+mj-lt"/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                                                                             Опекун</a:t>
            </a: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                                                                            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–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тётя 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  </a:t>
            </a: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ru-RU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                                                                                            писателя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pPr marL="0" lvl="0" indent="0" algn="r">
              <a:spcBef>
                <a:spcPts val="0"/>
              </a:spcBef>
              <a:buClrTx/>
              <a:buSzTx/>
              <a:buNone/>
            </a:pPr>
            <a:r>
              <a:rPr lang="ru-RU" dirty="0" smtClean="0">
                <a:solidFill>
                  <a:srgbClr val="002060"/>
                </a:solidFill>
                <a:latin typeface="+mj-lt"/>
              </a:rPr>
              <a:t>                                                                              </a:t>
            </a:r>
            <a:r>
              <a:rPr lang="ru-RU" dirty="0">
                <a:solidFill>
                  <a:srgbClr val="002060"/>
                </a:solidFill>
                <a:latin typeface="+mj-lt"/>
              </a:rPr>
              <a:t>П. И. </a:t>
            </a:r>
            <a:r>
              <a:rPr lang="ru-RU" dirty="0" smtClean="0">
                <a:solidFill>
                  <a:srgbClr val="002060"/>
                </a:solidFill>
                <a:latin typeface="+mj-lt"/>
              </a:rPr>
              <a:t>Юшкова</a:t>
            </a:r>
            <a:endParaRPr lang="ru-RU" dirty="0">
              <a:solidFill>
                <a:srgbClr val="002060"/>
              </a:solidFill>
              <a:latin typeface="+mj-lt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68" y="3284984"/>
            <a:ext cx="4496048" cy="3372036"/>
          </a:xfrm>
          <a:prstGeom prst="rect">
            <a:avLst/>
          </a:prstGeom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44414" y="3319264"/>
            <a:ext cx="2376264" cy="3042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52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548680"/>
            <a:ext cx="7884864" cy="5577483"/>
          </a:xfrm>
        </p:spPr>
        <p:txBody>
          <a:bodyPr>
            <a:normAutofit/>
          </a:bodyPr>
          <a:lstStyle/>
          <a:p>
            <a:pPr marL="0" lvl="0" indent="0">
              <a:spcBef>
                <a:spcPct val="50000"/>
              </a:spcBef>
              <a:buClrTx/>
              <a:buSzTx/>
              <a:buNone/>
            </a:pPr>
            <a:r>
              <a:rPr lang="ru-RU" sz="2800" dirty="0">
                <a:solidFill>
                  <a:srgbClr val="002060"/>
                </a:solidFill>
                <a:latin typeface="+mj-lt"/>
              </a:rPr>
              <a:t>Толстой был четвёртым ребёнком в семье; у него было три старших брата: Николай (1823—1860), Сергей (1826—1904) и Дмитрий (1827—1856). В 1830 году родилась сестра Мария . </a:t>
            </a: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 </a:t>
            </a:r>
            <a:endParaRPr lang="ru-RU" sz="2800" dirty="0">
              <a:latin typeface="+mj-lt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1794" y="2395295"/>
            <a:ext cx="6180525" cy="4418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8010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932040" y="332656"/>
            <a:ext cx="3960440" cy="5793507"/>
          </a:xfrm>
        </p:spPr>
        <p:txBody>
          <a:bodyPr>
            <a:normAutofit fontScale="92500" lnSpcReduction="20000"/>
          </a:bodyPr>
          <a:lstStyle/>
          <a:p>
            <a:r>
              <a:rPr lang="ru-RU" sz="2800" dirty="0">
                <a:solidFill>
                  <a:srgbClr val="002060"/>
                </a:solidFill>
                <a:ea typeface="Times New Roman"/>
              </a:rPr>
              <a:t>На ломберном столе граф написал мелом первые буквы трёх предложений: «В. м. и п. с. с. ж. н. м. м. с. и н. с. В </a:t>
            </a:r>
            <a:r>
              <a:rPr lang="ru-RU" sz="2800" dirty="0" err="1">
                <a:solidFill>
                  <a:srgbClr val="002060"/>
                </a:solidFill>
                <a:ea typeface="Times New Roman"/>
              </a:rPr>
              <a:t>в</a:t>
            </a:r>
            <a:r>
              <a:rPr lang="ru-RU" sz="2800" dirty="0">
                <a:solidFill>
                  <a:srgbClr val="002060"/>
                </a:solidFill>
                <a:ea typeface="Times New Roman"/>
              </a:rPr>
              <a:t>. с. с. л. в. н. м. и в. с. Л. З. м. в. с в. с. Т». </a:t>
            </a:r>
            <a:endParaRPr lang="ru-RU" sz="2800" dirty="0" smtClean="0">
              <a:solidFill>
                <a:srgbClr val="002060"/>
              </a:solidFill>
              <a:ea typeface="Times New Roman"/>
            </a:endParaRPr>
          </a:p>
          <a:p>
            <a:r>
              <a:rPr lang="ru-RU" dirty="0">
                <a:solidFill>
                  <a:srgbClr val="002060"/>
                </a:solidFill>
                <a:ea typeface="Calibri"/>
              </a:rPr>
              <a:t>«Ваша молодость и потребность счастья слишком живо напоминают мне мою старость и невозможность счастья. В вашей семье существует ложный взгляд на меня и вашу сестру Лизу. Защитите меня вы с вашей сестрой Танечкой». </a:t>
            </a:r>
            <a:endParaRPr lang="ru-RU" dirty="0" smtClean="0">
              <a:solidFill>
                <a:srgbClr val="002060"/>
              </a:solidFill>
              <a:ea typeface="Calibri"/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 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cdnmyslo.ru/Contents/b0/4c/0a38-ebd7-473f-994d-3348f43d7b0a/777ffb4f-7dca-4809-a826-dcae9977b185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893196" cy="590465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37646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27584" y="764704"/>
            <a:ext cx="7408333" cy="5865515"/>
          </a:xfrm>
        </p:spPr>
        <p:txBody>
          <a:bodyPr/>
          <a:lstStyle/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800" dirty="0">
                <a:solidFill>
                  <a:srgbClr val="002060"/>
                </a:solidFill>
                <a:latin typeface="+mj-lt"/>
              </a:rPr>
              <a:t>В сентябре 1862 Толстой женился на восемнадцатилетней дочери врача Софье Андреевне Берс и сразу после венчания увез жену из Москвы в Ясную Поляну. За 48 лет совместной жизни у них родилось 13 детей. </a:t>
            </a:r>
            <a:endParaRPr lang="ru-RU" sz="2800" dirty="0" smtClean="0">
              <a:solidFill>
                <a:srgbClr val="002060"/>
              </a:solidFill>
              <a:latin typeface="+mj-lt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5 из них умерли в детстве.</a:t>
            </a:r>
          </a:p>
          <a:p>
            <a:pPr>
              <a:spcAft>
                <a:spcPts val="0"/>
              </a:spcAft>
            </a:pPr>
            <a:r>
              <a:rPr lang="ru-RU" sz="2800" dirty="0" smtClean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+mj-lt"/>
                <a:ea typeface="Times New Roman"/>
              </a:rPr>
              <a:t>Самой тяжёлой утратой для семьи стала смерть последнего сына Ванечки. Когда малыш родился, Софье Андреевне было 43 года, Льву Николаевичу — 59 лет.</a:t>
            </a:r>
          </a:p>
          <a:p>
            <a:pPr marL="0" lvl="0" indent="0">
              <a:spcBef>
                <a:spcPts val="0"/>
              </a:spcBef>
              <a:buClrTx/>
              <a:buSzTx/>
              <a:buNone/>
            </a:pPr>
            <a:endParaRPr lang="ru-RU" sz="2800" dirty="0">
              <a:solidFill>
                <a:srgbClr val="002060"/>
              </a:solidFill>
              <a:latin typeface="+mj-lt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642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cdnmyslo.ru/Contents/b0/4c/0a38-ebd7-473f-994d-3348f43d7b0a/24a3f25c-d1e5-46a2-80dc-1e65168f913f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669674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009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507"/>
            <a:ext cx="4188735" cy="5822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09687"/>
            <a:ext cx="7056784" cy="48628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96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5589241"/>
            <a:ext cx="8208911" cy="1268759"/>
          </a:xfrm>
        </p:spPr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002060"/>
                </a:solidFill>
                <a:latin typeface="+mj-lt"/>
                <a:ea typeface="Calibri"/>
                <a:cs typeface="Times New Roman"/>
              </a:rPr>
              <a:t>Лев Толстой с женой и детьми, 28 августа 1903 года</a:t>
            </a:r>
            <a:r>
              <a:rPr lang="ru-RU" dirty="0">
                <a:solidFill>
                  <a:srgbClr val="020202"/>
                </a:solidFill>
                <a:latin typeface="Arial"/>
                <a:ea typeface="Calibri"/>
                <a:cs typeface="Times New Roman"/>
              </a:rPr>
              <a:t>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Дети Льва Николаевича Толстого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3"/>
            <a:ext cx="9143999" cy="54726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7157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https://upload.wikimedia.org/wikipedia/commons/thumb/a/a5/Tula_YasnayaPolyana_asv2019-09_img11_LNTolstoy_House.jpg/225px-Tula_YasnayaPolyana_asv2019-09_img11_LNTolstoy_House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6632"/>
            <a:ext cx="9143999" cy="67413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0556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16632"/>
            <a:ext cx="7408333" cy="6009531"/>
          </a:xfrm>
        </p:spPr>
        <p:txBody>
          <a:bodyPr>
            <a:normAutofit fontScale="77500" lnSpcReduction="20000"/>
          </a:bodyPr>
          <a:lstStyle/>
          <a:p>
            <a:endParaRPr lang="ru-RU" dirty="0" smtClean="0">
              <a:solidFill>
                <a:srgbClr val="202122"/>
              </a:solidFill>
              <a:ea typeface="Times New Roman"/>
            </a:endParaRPr>
          </a:p>
          <a:p>
            <a:endParaRPr lang="ru-RU" dirty="0">
              <a:solidFill>
                <a:srgbClr val="202122"/>
              </a:solidFill>
              <a:ea typeface="Times New Roman"/>
            </a:endParaRPr>
          </a:p>
          <a:p>
            <a:r>
              <a:rPr lang="ru-RU" sz="3000" dirty="0" smtClean="0">
                <a:solidFill>
                  <a:srgbClr val="002060"/>
                </a:solidFill>
                <a:ea typeface="Times New Roman"/>
              </a:rPr>
              <a:t>На 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территории России создано четыре музея, посвящённых жизни и творчеству Л. Н. Толстого. Усадьба Толстого Ясная Поляна вместе со всеми окружающими её лесами, полями, садами и угодьями превращена в музей-заповедник, её филиал </a:t>
            </a:r>
            <a:r>
              <a:rPr lang="ru-RU" sz="3000" u="sng" dirty="0">
                <a:solidFill>
                  <a:srgbClr val="002060"/>
                </a:solidFill>
                <a:ea typeface="Times New Roman"/>
                <a:cs typeface="Times New Roman"/>
                <a:hlinkClick r:id="rId2" tooltip="Никольское-Вяземское (усадьба)"/>
              </a:rPr>
              <a:t>музей-усадьба Л. Н. Толстого в селе Никольское-Вяземское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. Под охраной государства находится </a:t>
            </a:r>
            <a:r>
              <a:rPr lang="ru-RU" sz="3000" u="sng" dirty="0">
                <a:solidFill>
                  <a:srgbClr val="002060"/>
                </a:solidFill>
                <a:ea typeface="Times New Roman"/>
                <a:cs typeface="Times New Roman"/>
                <a:hlinkClick r:id="rId3" tooltip="Мемориальный музей-усадьба Л. Н. Толстого "/>
              </a:rPr>
              <a:t>дом-усадьба Толстого в Москве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 (Ул. Льва Толстого, 21), превращённый по личному указанию Владимира </a:t>
            </a:r>
            <a:r>
              <a:rPr lang="ru-RU" sz="3000" dirty="0" smtClean="0">
                <a:solidFill>
                  <a:srgbClr val="002060"/>
                </a:solidFill>
                <a:ea typeface="Times New Roman"/>
              </a:rPr>
              <a:t>Ленина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 в мемориальный музей. Также превращён в музей дом на станции </a:t>
            </a:r>
            <a:r>
              <a:rPr lang="ru-RU" sz="3000" dirty="0" err="1">
                <a:solidFill>
                  <a:srgbClr val="002060"/>
                </a:solidFill>
                <a:ea typeface="Times New Roman"/>
              </a:rPr>
              <a:t>Астапово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, Московско-Курско-Донбасской ж. д. (ныне станция </a:t>
            </a:r>
            <a:r>
              <a:rPr lang="ru-RU" sz="3000" u="sng" dirty="0">
                <a:solidFill>
                  <a:srgbClr val="002060"/>
                </a:solidFill>
                <a:ea typeface="Times New Roman"/>
                <a:cs typeface="Times New Roman"/>
                <a:hlinkClick r:id="rId4" tooltip="Лев Толстой (станция)"/>
              </a:rPr>
              <a:t>Лев Толстой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, </a:t>
            </a:r>
            <a:r>
              <a:rPr lang="ru-RU" sz="3000" u="sng" dirty="0">
                <a:solidFill>
                  <a:srgbClr val="002060"/>
                </a:solidFill>
                <a:ea typeface="Times New Roman"/>
                <a:cs typeface="Times New Roman"/>
                <a:hlinkClick r:id="rId5" tooltip="Юго-Восточная железная дорога"/>
              </a:rPr>
              <a:t>Юго-Восточной ж. д.</a:t>
            </a:r>
            <a:r>
              <a:rPr lang="ru-RU" sz="3000" dirty="0">
                <a:solidFill>
                  <a:srgbClr val="002060"/>
                </a:solidFill>
                <a:ea typeface="Times New Roman"/>
              </a:rPr>
              <a:t>), где скончался писатель. Крупнейшим из музеев Толстого, а также центром научно-исследовательской работы по изучению жизни и творчества писателя является Государственный музей Л. Н. Толстого в Москве (ул. Пречистенка, дом № 11/8). </a:t>
            </a:r>
            <a:endParaRPr lang="ru-RU" sz="3000" dirty="0">
              <a:solidFill>
                <a:srgbClr val="002060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3287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5" y="-44988"/>
            <a:ext cx="9203983" cy="690298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8726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777" y="0"/>
            <a:ext cx="9144000" cy="68580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820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314</TotalTime>
  <Words>222</Words>
  <Application>Microsoft Office PowerPoint</Application>
  <PresentationFormat>Экран (4:3)</PresentationFormat>
  <Paragraphs>31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Book Antiqua</vt:lpstr>
      <vt:lpstr>Calibri</vt:lpstr>
      <vt:lpstr>Symbol</vt:lpstr>
      <vt:lpstr>Times New Roman</vt:lpstr>
      <vt:lpstr>Волна</vt:lpstr>
      <vt:lpstr> Жизнь и творчество  Льва Николаевича Толстого (1828 – 1910)</vt:lpstr>
      <vt:lpstr>Презентация PowerPoint</vt:lpstr>
      <vt:lpstr>Презентация PowerPoint</vt:lpstr>
      <vt:lpstr>Презентация PowerPoint</vt:lpstr>
      <vt:lpstr>  </vt:lpstr>
      <vt:lpstr>Презентация PowerPoint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18</cp:revision>
  <dcterms:created xsi:type="dcterms:W3CDTF">2022-10-18T18:39:51Z</dcterms:created>
  <dcterms:modified xsi:type="dcterms:W3CDTF">2022-10-20T11:08:27Z</dcterms:modified>
</cp:coreProperties>
</file>