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308" r:id="rId3"/>
    <p:sldId id="307" r:id="rId4"/>
    <p:sldId id="292" r:id="rId5"/>
    <p:sldId id="295" r:id="rId6"/>
    <p:sldId id="309" r:id="rId7"/>
    <p:sldId id="312" r:id="rId8"/>
    <p:sldId id="294" r:id="rId9"/>
    <p:sldId id="297" r:id="rId10"/>
    <p:sldId id="279" r:id="rId11"/>
    <p:sldId id="281" r:id="rId12"/>
    <p:sldId id="301" r:id="rId13"/>
    <p:sldId id="304" r:id="rId14"/>
    <p:sldId id="302" r:id="rId15"/>
    <p:sldId id="30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84" autoAdjust="0"/>
    <p:restoredTop sz="94660"/>
  </p:normalViewPr>
  <p:slideViewPr>
    <p:cSldViewPr>
      <p:cViewPr varScale="1">
        <p:scale>
          <a:sx n="74" d="100"/>
          <a:sy n="74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12.03.2017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2051720" y="1632000"/>
            <a:ext cx="4824536" cy="323716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 smtClean="0">
                <a:solidFill>
                  <a:schemeClr val="tx1"/>
                </a:solidFill>
              </a:rPr>
              <a:t>Русский язык</a:t>
            </a:r>
            <a:endParaRPr lang="ru-RU" sz="7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24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Имя существительное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1 группа – 3) </a:t>
            </a:r>
          </a:p>
          <a:p>
            <a:r>
              <a:rPr lang="ru-RU" sz="4000" dirty="0" smtClean="0"/>
              <a:t>  2 группа –  4)</a:t>
            </a:r>
          </a:p>
          <a:p>
            <a:r>
              <a:rPr lang="ru-RU" sz="4000" dirty="0" smtClean="0"/>
              <a:t>     3 группа –  1)</a:t>
            </a:r>
          </a:p>
          <a:p>
            <a:r>
              <a:rPr lang="ru-RU" sz="4000" dirty="0" smtClean="0"/>
              <a:t>          4 группа –  8) </a:t>
            </a:r>
          </a:p>
          <a:p>
            <a:r>
              <a:rPr lang="ru-RU" sz="4000" dirty="0" smtClean="0"/>
              <a:t>              5 группа –  2)</a:t>
            </a:r>
          </a:p>
          <a:p>
            <a:r>
              <a:rPr lang="ru-RU" sz="4000" dirty="0" smtClean="0"/>
              <a:t>                  6 группа -   4)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5892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      Имя существительное – это…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1) Отвечает на вопросы …</a:t>
            </a:r>
          </a:p>
          <a:p>
            <a:r>
              <a:rPr lang="ru-RU" sz="4000" dirty="0" smtClean="0"/>
              <a:t>2) Обозначает …</a:t>
            </a:r>
          </a:p>
          <a:p>
            <a:r>
              <a:rPr lang="ru-RU" sz="4000" dirty="0" smtClean="0"/>
              <a:t>3) Имеет …. и   ….</a:t>
            </a:r>
          </a:p>
          <a:p>
            <a:r>
              <a:rPr lang="ru-RU" sz="4000" dirty="0" smtClean="0"/>
              <a:t>4) Изменяется по … и …</a:t>
            </a:r>
          </a:p>
          <a:p>
            <a:endParaRPr lang="ru-RU" sz="4000" dirty="0"/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0235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395536" y="620688"/>
            <a:ext cx="828092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600" b="1" dirty="0" smtClean="0">
                <a:solidFill>
                  <a:srgbClr val="002060"/>
                </a:solidFill>
              </a:rPr>
              <a:t>Первая остановка </a:t>
            </a:r>
          </a:p>
          <a:p>
            <a:pPr algn="ctr"/>
            <a:r>
              <a:rPr lang="ru-RU" sz="6600" b="1" u="sng" dirty="0" smtClean="0">
                <a:solidFill>
                  <a:srgbClr val="002060"/>
                </a:solidFill>
              </a:rPr>
              <a:t>«Угадай-ка»</a:t>
            </a:r>
            <a:endParaRPr lang="ru-RU" sz="6600" b="1" u="sng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2708920"/>
            <a:ext cx="68407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 </a:t>
            </a:r>
            <a:endParaRPr lang="ru-RU" sz="4800" b="1" dirty="0"/>
          </a:p>
          <a:p>
            <a:r>
              <a:rPr lang="ru-RU" sz="4800" b="1" dirty="0" smtClean="0"/>
              <a:t>     1)  </a:t>
            </a:r>
            <a:r>
              <a:rPr lang="ru-RU" sz="4800" b="1" dirty="0"/>
              <a:t>А </a:t>
            </a:r>
          </a:p>
          <a:p>
            <a:r>
              <a:rPr lang="ru-RU" sz="4800" b="1" dirty="0" smtClean="0"/>
              <a:t>             2) </a:t>
            </a:r>
            <a:r>
              <a:rPr lang="ru-RU" sz="4800" b="1" dirty="0"/>
              <a:t>В </a:t>
            </a:r>
          </a:p>
          <a:p>
            <a:r>
              <a:rPr lang="ru-RU" sz="4800" b="1" smtClean="0"/>
              <a:t>                      3) </a:t>
            </a:r>
            <a:r>
              <a:rPr lang="ru-RU" sz="4800" b="1" dirty="0"/>
              <a:t>Б </a:t>
            </a:r>
          </a:p>
        </p:txBody>
      </p:sp>
    </p:spTree>
    <p:extLst>
      <p:ext uri="{BB962C8B-B14F-4D97-AF65-F5344CB8AC3E}">
        <p14:creationId xmlns:p14="http://schemas.microsoft.com/office/powerpoint/2010/main" val="8533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           Имя существительное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u="sng" dirty="0" smtClean="0"/>
              <a:t>Повторяем правописание безударных окончаний имён существительных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i="1" u="sng" dirty="0"/>
              <a:t>Задачи:</a:t>
            </a:r>
            <a:endParaRPr lang="ru-RU" i="1" dirty="0"/>
          </a:p>
          <a:p>
            <a:pPr lvl="0"/>
            <a:r>
              <a:rPr lang="ru-RU" i="1" dirty="0"/>
              <a:t>Совершенствовать </a:t>
            </a:r>
            <a:r>
              <a:rPr lang="ru-RU" i="1" dirty="0" smtClean="0"/>
              <a:t>навыки проверки и </a:t>
            </a:r>
            <a:r>
              <a:rPr lang="ru-RU" i="1" dirty="0"/>
              <a:t>правописания падежных окончаний имён существительных </a:t>
            </a:r>
          </a:p>
          <a:p>
            <a:pPr lvl="0"/>
            <a:r>
              <a:rPr lang="ru-RU" i="1" dirty="0"/>
              <a:t>Развивать орфографическую зоркость</a:t>
            </a:r>
          </a:p>
          <a:p>
            <a:r>
              <a:rPr lang="ru-RU" dirty="0"/>
              <a:t> </a:t>
            </a:r>
            <a:r>
              <a:rPr lang="ru-RU" i="1" dirty="0" smtClean="0"/>
              <a:t>Расширять словарный запас</a:t>
            </a:r>
            <a:endParaRPr lang="ru-RU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050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002060"/>
                </a:solidFill>
              </a:rPr>
              <a:t>Давай обсудим вместе</a:t>
            </a:r>
            <a:endParaRPr lang="ru-RU" sz="5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 способ:</a:t>
            </a:r>
          </a:p>
          <a:p>
            <a:r>
              <a:rPr lang="ru-RU" dirty="0" smtClean="0"/>
              <a:t>1) Определи склонение.</a:t>
            </a:r>
          </a:p>
          <a:p>
            <a:r>
              <a:rPr lang="ru-RU" dirty="0" smtClean="0"/>
              <a:t>2) По опорному слову определи окончание</a:t>
            </a:r>
          </a:p>
          <a:p>
            <a:r>
              <a:rPr lang="ru-RU" dirty="0" smtClean="0"/>
              <a:t>( Рад весн</a:t>
            </a:r>
            <a:r>
              <a:rPr lang="ru-RU" b="1" i="1" u="sng" dirty="0" smtClean="0"/>
              <a:t>е</a:t>
            </a:r>
            <a:r>
              <a:rPr lang="ru-RU" dirty="0" smtClean="0"/>
              <a:t>, мам</a:t>
            </a:r>
            <a:r>
              <a:rPr lang="ru-RU" b="1" i="1" dirty="0" smtClean="0"/>
              <a:t>е, </a:t>
            </a:r>
            <a:r>
              <a:rPr lang="ru-RU" dirty="0" smtClean="0"/>
              <a:t>бабушк</a:t>
            </a:r>
            <a:r>
              <a:rPr lang="ru-RU" b="1" i="1" dirty="0" smtClean="0"/>
              <a:t>е )</a:t>
            </a:r>
          </a:p>
          <a:p>
            <a:endParaRPr lang="ru-RU" b="1" i="1" dirty="0" smtClean="0"/>
          </a:p>
          <a:p>
            <a:r>
              <a:rPr lang="ru-RU" b="1" i="1" dirty="0" smtClean="0"/>
              <a:t>2 способ:</a:t>
            </a:r>
          </a:p>
          <a:p>
            <a:r>
              <a:rPr lang="ru-RU" b="1" i="1" dirty="0" smtClean="0"/>
              <a:t>По таблице окончаний имён существительных 1, 2, 3 склонения.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885332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395536" y="363187"/>
            <a:ext cx="828092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Вторая остановка </a:t>
            </a:r>
          </a:p>
          <a:p>
            <a:pPr algn="ctr"/>
            <a:r>
              <a:rPr lang="ru-RU" sz="6000" b="1" u="sng" dirty="0" smtClean="0">
                <a:solidFill>
                  <a:srgbClr val="002060"/>
                </a:solidFill>
              </a:rPr>
              <a:t>«повторяй-ка»</a:t>
            </a:r>
            <a:endParaRPr lang="ru-RU" sz="6000" b="1" u="sng" dirty="0">
              <a:solidFill>
                <a:srgbClr val="002060"/>
              </a:solidFill>
            </a:endParaRPr>
          </a:p>
        </p:txBody>
      </p:sp>
      <p:pic>
        <p:nvPicPr>
          <p:cNvPr id="3" name="Picture 2" descr="C:\Users\1\Desktop\20729768-Illustration-of-the-students-at-the-bus-stop-Stock-Vector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840" y="3006608"/>
            <a:ext cx="4918312" cy="337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63888" y="1412776"/>
            <a:ext cx="5114404" cy="511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79512" y="1628800"/>
            <a:ext cx="3168352" cy="1222375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Автобус</a:t>
            </a:r>
            <a:endParaRPr lang="ru-RU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73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0" y="363187"/>
            <a:ext cx="914400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третья остановка </a:t>
            </a:r>
          </a:p>
          <a:p>
            <a:pPr algn="ctr"/>
            <a:r>
              <a:rPr lang="ru-RU" sz="5400" b="1" u="sng" dirty="0" smtClean="0">
                <a:solidFill>
                  <a:srgbClr val="002060"/>
                </a:solidFill>
              </a:rPr>
              <a:t>«отдыхай-ка»</a:t>
            </a:r>
            <a:endParaRPr lang="ru-RU" sz="5400" b="1" u="sng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2348880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/>
              <a:t>Именительный - подпрыгнул</a:t>
            </a:r>
            <a:r>
              <a:rPr lang="ru-RU" sz="3600" i="1" dirty="0"/>
              <a:t>,</a:t>
            </a:r>
            <a:endParaRPr lang="ru-RU" sz="3600" dirty="0"/>
          </a:p>
          <a:p>
            <a:r>
              <a:rPr lang="ru-RU" sz="3600" i="1" dirty="0"/>
              <a:t>А родительный летал.</a:t>
            </a:r>
            <a:endParaRPr lang="ru-RU" sz="3600" dirty="0"/>
          </a:p>
          <a:p>
            <a:r>
              <a:rPr lang="ru-RU" sz="3600" i="1" dirty="0"/>
              <a:t>Дательный полез на горку, </a:t>
            </a:r>
            <a:endParaRPr lang="ru-RU" sz="3600" dirty="0"/>
          </a:p>
          <a:p>
            <a:r>
              <a:rPr lang="ru-RU" sz="3600" i="1" dirty="0"/>
              <a:t>А винительный- устал.</a:t>
            </a:r>
            <a:endParaRPr lang="ru-RU" sz="3600" dirty="0"/>
          </a:p>
          <a:p>
            <a:r>
              <a:rPr lang="ru-RU" sz="3600" i="1" dirty="0"/>
              <a:t>Наш творительный поплавал, </a:t>
            </a:r>
            <a:endParaRPr lang="ru-RU" sz="3600" dirty="0"/>
          </a:p>
          <a:p>
            <a:r>
              <a:rPr lang="ru-RU" sz="3600" i="1" dirty="0"/>
              <a:t>А предложный – убежал.</a:t>
            </a:r>
            <a:endParaRPr lang="ru-RU" sz="3600" dirty="0"/>
          </a:p>
          <a:p>
            <a:r>
              <a:rPr lang="ru-RU" sz="3600" i="1" dirty="0"/>
              <a:t>Падежи нам всем нужны</a:t>
            </a:r>
            <a:endParaRPr lang="ru-RU" sz="3600" dirty="0"/>
          </a:p>
          <a:p>
            <a:r>
              <a:rPr lang="ru-RU" sz="3600" i="1" dirty="0"/>
              <a:t>И при этом все важны!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9706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395536" y="363187"/>
            <a:ext cx="828092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четвёртая остановка </a:t>
            </a:r>
          </a:p>
          <a:p>
            <a:pPr algn="ctr"/>
            <a:r>
              <a:rPr lang="ru-RU" sz="4800" b="1" u="sng" dirty="0" smtClean="0">
                <a:solidFill>
                  <a:srgbClr val="002060"/>
                </a:solidFill>
              </a:rPr>
              <a:t>«Подумай--ка»</a:t>
            </a:r>
            <a:endParaRPr lang="ru-RU" sz="4800" b="1" u="sng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2420887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/>
              <a:t>Много</a:t>
            </a:r>
            <a:r>
              <a:rPr lang="ru-RU" sz="3600" dirty="0"/>
              <a:t>:  килограмм</a:t>
            </a:r>
            <a:r>
              <a:rPr lang="ru-RU" sz="3600" b="1" dirty="0"/>
              <a:t>ов </a:t>
            </a:r>
            <a:r>
              <a:rPr lang="ru-RU" sz="3600" dirty="0"/>
              <a:t>     </a:t>
            </a:r>
            <a:r>
              <a:rPr lang="ru-RU" sz="3600" i="1" dirty="0"/>
              <a:t>Нет</a:t>
            </a:r>
            <a:r>
              <a:rPr lang="ru-RU" sz="3600" b="1" i="1" dirty="0"/>
              <a:t> </a:t>
            </a:r>
            <a:r>
              <a:rPr lang="ru-RU" sz="3600" b="1" dirty="0"/>
              <a:t>яблок</a:t>
            </a:r>
          </a:p>
          <a:p>
            <a:r>
              <a:rPr lang="ru-RU" sz="3600" dirty="0"/>
              <a:t>              апельсин</a:t>
            </a:r>
            <a:r>
              <a:rPr lang="ru-RU" sz="3600" b="1" dirty="0"/>
              <a:t>ов</a:t>
            </a:r>
          </a:p>
          <a:p>
            <a:r>
              <a:rPr lang="ru-RU" sz="3600" dirty="0"/>
              <a:t>               помидор</a:t>
            </a:r>
            <a:r>
              <a:rPr lang="ru-RU" sz="3600" b="1" dirty="0"/>
              <a:t>ов</a:t>
            </a:r>
          </a:p>
          <a:p>
            <a:r>
              <a:rPr lang="ru-RU" sz="3600" dirty="0"/>
              <a:t>               банан</a:t>
            </a:r>
            <a:r>
              <a:rPr lang="ru-RU" sz="3600" b="1" dirty="0"/>
              <a:t>ов</a:t>
            </a:r>
          </a:p>
          <a:p>
            <a:r>
              <a:rPr lang="ru-RU" sz="3600" dirty="0"/>
              <a:t>              мандарин</a:t>
            </a:r>
            <a:r>
              <a:rPr lang="ru-RU" sz="3600" b="1" dirty="0"/>
              <a:t>ов</a:t>
            </a:r>
          </a:p>
          <a:p>
            <a:r>
              <a:rPr lang="ru-RU" sz="3600" dirty="0"/>
              <a:t>              </a:t>
            </a:r>
            <a:r>
              <a:rPr lang="ru-RU" sz="3600" dirty="0" smtClean="0"/>
              <a:t>витамин</a:t>
            </a:r>
            <a:r>
              <a:rPr lang="ru-RU" sz="3600" b="1" dirty="0" smtClean="0"/>
              <a:t>ов</a:t>
            </a:r>
          </a:p>
          <a:p>
            <a:r>
              <a:rPr lang="ru-RU" sz="3600" b="1" dirty="0" smtClean="0"/>
              <a:t>                </a:t>
            </a:r>
            <a:r>
              <a:rPr lang="ru-RU" sz="3600" b="1" i="1" dirty="0" smtClean="0">
                <a:solidFill>
                  <a:srgbClr val="002060"/>
                </a:solidFill>
              </a:rPr>
              <a:t>(Род. </a:t>
            </a:r>
            <a:r>
              <a:rPr lang="ru-RU" sz="3600" b="1" i="1" dirty="0">
                <a:solidFill>
                  <a:srgbClr val="002060"/>
                </a:solidFill>
              </a:rPr>
              <a:t>п</a:t>
            </a:r>
            <a:r>
              <a:rPr lang="ru-RU" sz="3600" b="1" i="1" dirty="0" smtClean="0">
                <a:solidFill>
                  <a:srgbClr val="002060"/>
                </a:solidFill>
              </a:rPr>
              <a:t>., </a:t>
            </a:r>
            <a:r>
              <a:rPr lang="ru-RU" sz="3600" b="1" i="1" dirty="0" err="1" smtClean="0">
                <a:solidFill>
                  <a:srgbClr val="002060"/>
                </a:solidFill>
              </a:rPr>
              <a:t>мн.ч</a:t>
            </a:r>
            <a:r>
              <a:rPr lang="ru-RU" sz="3600" b="1" i="1" dirty="0" smtClean="0">
                <a:solidFill>
                  <a:srgbClr val="002060"/>
                </a:solidFill>
              </a:rPr>
              <a:t>.)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10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395536" y="363187"/>
            <a:ext cx="828092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Пятая остановка </a:t>
            </a:r>
          </a:p>
          <a:p>
            <a:pPr algn="ctr"/>
            <a:r>
              <a:rPr lang="ru-RU" sz="6000" b="1" u="sng" dirty="0" smtClean="0">
                <a:solidFill>
                  <a:srgbClr val="002060"/>
                </a:solidFill>
              </a:rPr>
              <a:t>«Закрепляй-ка»</a:t>
            </a:r>
            <a:endParaRPr lang="ru-RU" sz="6000" b="1" u="sng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2564904"/>
            <a:ext cx="754258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1) с лосёнк</a:t>
            </a:r>
            <a:r>
              <a:rPr lang="ru-RU" sz="4000" b="1" i="1" dirty="0"/>
              <a:t>ом</a:t>
            </a:r>
            <a:r>
              <a:rPr lang="ru-RU" sz="4000" dirty="0"/>
              <a:t> (2 </a:t>
            </a:r>
            <a:r>
              <a:rPr lang="ru-RU" sz="4000" dirty="0" err="1"/>
              <a:t>скл</a:t>
            </a:r>
            <a:r>
              <a:rPr lang="ru-RU" sz="4000" dirty="0"/>
              <a:t>., Т. П.)</a:t>
            </a:r>
          </a:p>
          <a:p>
            <a:r>
              <a:rPr lang="ru-RU" sz="4000" dirty="0"/>
              <a:t>     в осинник</a:t>
            </a:r>
            <a:r>
              <a:rPr lang="ru-RU" sz="4000" b="1" i="1" dirty="0"/>
              <a:t>е</a:t>
            </a:r>
            <a:r>
              <a:rPr lang="ru-RU" sz="4000" dirty="0"/>
              <a:t> (2 </a:t>
            </a:r>
            <a:r>
              <a:rPr lang="ru-RU" sz="4000" dirty="0" err="1"/>
              <a:t>скл</a:t>
            </a:r>
            <a:r>
              <a:rPr lang="ru-RU" sz="4000" dirty="0"/>
              <a:t>., </a:t>
            </a:r>
            <a:r>
              <a:rPr lang="ru-RU" sz="4000" dirty="0" err="1"/>
              <a:t>П.п</a:t>
            </a:r>
            <a:r>
              <a:rPr lang="ru-RU" sz="4000" dirty="0"/>
              <a:t>.)</a:t>
            </a:r>
          </a:p>
          <a:p>
            <a:pPr algn="ctr"/>
            <a:r>
              <a:rPr lang="ru-RU" sz="4000" dirty="0"/>
              <a:t>2) неб</a:t>
            </a:r>
            <a:r>
              <a:rPr lang="ru-RU" sz="4000" b="1" i="1" dirty="0"/>
              <a:t>о </a:t>
            </a:r>
            <a:r>
              <a:rPr lang="ru-RU" sz="4000" dirty="0"/>
              <a:t> (2 </a:t>
            </a:r>
            <a:r>
              <a:rPr lang="ru-RU" sz="4000" dirty="0" err="1"/>
              <a:t>скл</a:t>
            </a:r>
            <a:r>
              <a:rPr lang="ru-RU" sz="4000" dirty="0"/>
              <a:t>., </a:t>
            </a:r>
            <a:r>
              <a:rPr lang="ru-RU" sz="4000" dirty="0" err="1"/>
              <a:t>Им.п</a:t>
            </a:r>
            <a:r>
              <a:rPr lang="ru-RU" sz="4000" dirty="0"/>
              <a:t>.)</a:t>
            </a:r>
          </a:p>
          <a:p>
            <a:pPr algn="ctr"/>
            <a:r>
              <a:rPr lang="ru-RU" sz="4800" dirty="0"/>
              <a:t>    </a:t>
            </a:r>
            <a:r>
              <a:rPr lang="ru-RU" sz="4000" dirty="0"/>
              <a:t>снег</a:t>
            </a:r>
            <a:r>
              <a:rPr lang="ru-RU" sz="4000" b="1" i="1" dirty="0"/>
              <a:t>ом</a:t>
            </a:r>
            <a:r>
              <a:rPr lang="ru-RU" sz="4000" dirty="0"/>
              <a:t> (2скл., Т.п.)</a:t>
            </a:r>
          </a:p>
          <a:p>
            <a:pPr algn="r"/>
            <a:r>
              <a:rPr lang="ru-RU" sz="4000" dirty="0"/>
              <a:t>3)  на  ветк</a:t>
            </a:r>
            <a:r>
              <a:rPr lang="ru-RU" sz="4000" b="1" i="1" dirty="0"/>
              <a:t>е</a:t>
            </a:r>
            <a:r>
              <a:rPr lang="ru-RU" sz="4000" dirty="0"/>
              <a:t> (1скл., </a:t>
            </a:r>
            <a:r>
              <a:rPr lang="ru-RU" sz="4000" dirty="0" err="1"/>
              <a:t>П.п</a:t>
            </a:r>
            <a:r>
              <a:rPr lang="ru-RU" sz="4000" dirty="0"/>
              <a:t>.)</a:t>
            </a:r>
          </a:p>
          <a:p>
            <a:pPr algn="r"/>
            <a:r>
              <a:rPr lang="ru-RU" sz="4000" dirty="0"/>
              <a:t>      деревь</a:t>
            </a:r>
            <a:r>
              <a:rPr lang="ru-RU" sz="4000" b="1" i="1" dirty="0"/>
              <a:t>ев</a:t>
            </a:r>
            <a:r>
              <a:rPr lang="ru-RU" sz="4000" dirty="0"/>
              <a:t> (</a:t>
            </a:r>
            <a:r>
              <a:rPr lang="ru-RU" sz="4000" dirty="0" err="1"/>
              <a:t>Мн.ч</a:t>
            </a:r>
            <a:r>
              <a:rPr lang="ru-RU" sz="4000" dirty="0"/>
              <a:t>., </a:t>
            </a:r>
            <a:r>
              <a:rPr lang="ru-RU" sz="4000" dirty="0" err="1"/>
              <a:t>Р.п</a:t>
            </a:r>
            <a:r>
              <a:rPr lang="ru-RU" sz="4000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79212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0" y="363187"/>
            <a:ext cx="914400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Шестая остановка </a:t>
            </a:r>
          </a:p>
          <a:p>
            <a:pPr algn="ctr"/>
            <a:r>
              <a:rPr lang="ru-RU" sz="6000" b="1" u="sng" dirty="0" smtClean="0">
                <a:solidFill>
                  <a:srgbClr val="002060"/>
                </a:solidFill>
              </a:rPr>
              <a:t>«Выбирай-ка»</a:t>
            </a:r>
            <a:endParaRPr lang="ru-RU" sz="6000" b="1" u="sng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492896"/>
            <a:ext cx="64624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sz="44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Домашнее задание</a:t>
            </a:r>
          </a:p>
          <a:p>
            <a:pPr>
              <a:spcBef>
                <a:spcPts val="0"/>
              </a:spcBef>
            </a:pPr>
            <a:r>
              <a:rPr lang="ru-RU" sz="4400" dirty="0">
                <a:solidFill>
                  <a:srgbClr val="00B050"/>
                </a:solidFill>
                <a:latin typeface="Arial Black" pitchFamily="34" charset="0"/>
              </a:rPr>
              <a:t>1 -  </a:t>
            </a:r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стр</a:t>
            </a:r>
            <a:r>
              <a:rPr lang="ru-RU" sz="4400" dirty="0">
                <a:solidFill>
                  <a:srgbClr val="00B050"/>
                </a:solidFill>
                <a:latin typeface="Arial Black" pitchFamily="34" charset="0"/>
              </a:rPr>
              <a:t>. 28(1)</a:t>
            </a:r>
          </a:p>
          <a:p>
            <a:pPr>
              <a:spcBef>
                <a:spcPts val="0"/>
              </a:spcBef>
            </a:pPr>
            <a:r>
              <a:rPr lang="ru-RU" sz="4400" dirty="0">
                <a:solidFill>
                  <a:srgbClr val="0070C0"/>
                </a:solidFill>
                <a:latin typeface="Arial Black" pitchFamily="34" charset="0"/>
              </a:rPr>
              <a:t>2 – стр. 28(2)</a:t>
            </a:r>
          </a:p>
          <a:p>
            <a:pPr>
              <a:spcBef>
                <a:spcPts val="0"/>
              </a:spcBef>
            </a:pPr>
            <a:r>
              <a:rPr lang="ru-RU" sz="4400" dirty="0">
                <a:solidFill>
                  <a:srgbClr val="C00000"/>
                </a:solidFill>
                <a:latin typeface="Arial Black" pitchFamily="34" charset="0"/>
              </a:rPr>
              <a:t>3 – </a:t>
            </a:r>
            <a:r>
              <a:rPr lang="ru-RU" sz="4400" dirty="0" smtClean="0">
                <a:solidFill>
                  <a:srgbClr val="C00000"/>
                </a:solidFill>
                <a:latin typeface="Arial Black" pitchFamily="34" charset="0"/>
              </a:rPr>
              <a:t>стр. </a:t>
            </a:r>
            <a:r>
              <a:rPr lang="ru-RU" sz="4400" dirty="0">
                <a:solidFill>
                  <a:srgbClr val="C00000"/>
                </a:solidFill>
                <a:latin typeface="Arial Black" pitchFamily="34" charset="0"/>
              </a:rPr>
              <a:t>28(1 и 2)</a:t>
            </a:r>
          </a:p>
        </p:txBody>
      </p:sp>
    </p:spTree>
    <p:extLst>
      <p:ext uri="{BB962C8B-B14F-4D97-AF65-F5344CB8AC3E}">
        <p14:creationId xmlns:p14="http://schemas.microsoft.com/office/powerpoint/2010/main" val="139297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0" y="363187"/>
            <a:ext cx="9144000" cy="2387209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Седьмая остановка </a:t>
            </a:r>
          </a:p>
          <a:p>
            <a:pPr algn="ctr"/>
            <a:r>
              <a:rPr lang="ru-RU" sz="6000" b="1" u="sng" dirty="0" smtClean="0">
                <a:solidFill>
                  <a:srgbClr val="002060"/>
                </a:solidFill>
              </a:rPr>
              <a:t>«итог  урока»</a:t>
            </a:r>
            <a:endParaRPr lang="ru-RU" sz="6000" b="1" u="sng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2924945"/>
            <a:ext cx="7416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/>
              <a:t>Делу время,</a:t>
            </a:r>
          </a:p>
          <a:p>
            <a:r>
              <a:rPr lang="ru-RU" sz="5400" dirty="0"/>
              <a:t>       а потех… час</a:t>
            </a:r>
          </a:p>
        </p:txBody>
      </p:sp>
    </p:spTree>
    <p:extLst>
      <p:ext uri="{BB962C8B-B14F-4D97-AF65-F5344CB8AC3E}">
        <p14:creationId xmlns:p14="http://schemas.microsoft.com/office/powerpoint/2010/main" val="21591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effectLst/>
              </a:rPr>
              <a:t/>
            </a:r>
            <a:br>
              <a:rPr lang="ru-RU" b="1" i="1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4000" b="1" i="1" dirty="0">
                <a:effectLst/>
              </a:rPr>
              <a:t> </a:t>
            </a:r>
            <a:r>
              <a:rPr lang="ru-RU" sz="4000" b="1" i="1" dirty="0" smtClean="0">
                <a:effectLst/>
              </a:rPr>
              <a:t>     </a:t>
            </a:r>
            <a:r>
              <a:rPr lang="ru-RU" sz="4000" b="1" i="1" dirty="0" smtClean="0">
                <a:solidFill>
                  <a:srgbClr val="002060"/>
                </a:solidFill>
                <a:effectLst/>
              </a:rPr>
              <a:t>Что </a:t>
            </a:r>
            <a:r>
              <a:rPr lang="ru-RU" sz="4000" b="1" i="1" dirty="0">
                <a:solidFill>
                  <a:srgbClr val="002060"/>
                </a:solidFill>
                <a:effectLst/>
              </a:rPr>
              <a:t>удалось на уроке у тебя</a:t>
            </a:r>
            <a:r>
              <a:rPr lang="ru-RU" sz="4000" b="1" i="1" dirty="0" smtClean="0">
                <a:solidFill>
                  <a:srgbClr val="002060"/>
                </a:solidFill>
                <a:effectLst/>
              </a:rPr>
              <a:t>?</a:t>
            </a:r>
            <a:r>
              <a:rPr lang="ru-RU" sz="4000" b="1" i="1" dirty="0">
                <a:solidFill>
                  <a:srgbClr val="002060"/>
                </a:solidFill>
                <a:effectLst/>
              </a:rPr>
              <a:t/>
            </a:r>
            <a:br>
              <a:rPr lang="ru-RU" sz="4000" b="1" i="1" dirty="0">
                <a:solidFill>
                  <a:srgbClr val="002060"/>
                </a:solidFill>
                <a:effectLst/>
              </a:rPr>
            </a:br>
            <a:r>
              <a:rPr lang="ru-RU" sz="4000" b="1" i="1" dirty="0" smtClean="0">
                <a:effectLst/>
              </a:rPr>
              <a:t>    А над чем ещё надо поработать?</a:t>
            </a:r>
            <a:r>
              <a:rPr lang="ru-RU" sz="4000" dirty="0">
                <a:effectLst/>
              </a:rPr>
              <a:t/>
            </a:r>
            <a:br>
              <a:rPr lang="ru-RU" sz="4000" dirty="0">
                <a:effectLst/>
              </a:rPr>
            </a:br>
            <a:r>
              <a:rPr lang="ru-RU" sz="4000" b="1" i="1" dirty="0" smtClean="0">
                <a:effectLst/>
              </a:rPr>
              <a:t>                                                </a:t>
            </a:r>
            <a:r>
              <a:rPr lang="ru-RU" sz="4000" dirty="0">
                <a:effectLst/>
              </a:rPr>
              <a:t/>
            </a:r>
            <a:br>
              <a:rPr lang="ru-RU" sz="4000" dirty="0">
                <a:effectLst/>
              </a:rPr>
            </a:br>
            <a:r>
              <a:rPr lang="ru-RU" sz="4000" dirty="0">
                <a:effectLst/>
              </a:rPr>
              <a:t> </a:t>
            </a:r>
            <a:br>
              <a:rPr lang="ru-RU" sz="4000" dirty="0">
                <a:effectLst/>
              </a:rPr>
            </a:br>
            <a:endParaRPr lang="ru-RU" sz="4000" dirty="0"/>
          </a:p>
        </p:txBody>
      </p:sp>
      <p:pic>
        <p:nvPicPr>
          <p:cNvPr id="4" name="Объект 3" descr="https://ds02.infourok.ru/uploads/ex/00ea/00009d29-0bb05a0c/img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892" y="1700808"/>
            <a:ext cx="6034616" cy="4824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070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       Сегодня на уроке я -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узнал, открыл для себя…</a:t>
            </a:r>
          </a:p>
          <a:p>
            <a:endParaRPr lang="ru-RU" dirty="0"/>
          </a:p>
          <a:p>
            <a:r>
              <a:rPr lang="ru-RU" dirty="0" smtClean="0"/>
              <a:t>2) научился, смог…</a:t>
            </a:r>
          </a:p>
          <a:p>
            <a:endParaRPr lang="ru-RU" dirty="0"/>
          </a:p>
          <a:p>
            <a:r>
              <a:rPr lang="ru-RU" dirty="0" smtClean="0"/>
              <a:t>3) могу похвалить себя и своих одноклассников…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885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1027</TotalTime>
  <Words>356</Words>
  <Application>Microsoft Office PowerPoint</Application>
  <PresentationFormat>Экран (4:3)</PresentationFormat>
  <Paragraphs>81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 Black</vt:lpstr>
      <vt:lpstr>Franklin Gothic Book</vt:lpstr>
      <vt:lpstr>Franklin Gothic Medium</vt:lpstr>
      <vt:lpstr>Wingdings 2</vt:lpstr>
      <vt:lpstr>Трек</vt:lpstr>
      <vt:lpstr>Презентация PowerPoint</vt:lpstr>
      <vt:lpstr>Имя существительное</vt:lpstr>
      <vt:lpstr>      Имя существительное – это… </vt:lpstr>
      <vt:lpstr>Презентация PowerPoint</vt:lpstr>
      <vt:lpstr>           Имя существительное </vt:lpstr>
      <vt:lpstr>Давай обсудим вместе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Что удалось на уроке у тебя?     А над чем ещё надо поработать?                                                    </vt:lpstr>
      <vt:lpstr>       Сегодня на уроке я -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Расшифруйте данную запись:</dc:title>
  <dc:creator>1</dc:creator>
  <cp:lastModifiedBy>Admin</cp:lastModifiedBy>
  <cp:revision>82</cp:revision>
  <dcterms:created xsi:type="dcterms:W3CDTF">2016-02-14T09:09:16Z</dcterms:created>
  <dcterms:modified xsi:type="dcterms:W3CDTF">2017-03-12T12:08:00Z</dcterms:modified>
</cp:coreProperties>
</file>