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8" r:id="rId2"/>
    <p:sldId id="270" r:id="rId3"/>
    <p:sldId id="261" r:id="rId4"/>
    <p:sldId id="262" r:id="rId5"/>
    <p:sldId id="269" r:id="rId6"/>
    <p:sldId id="271" r:id="rId7"/>
  </p:sldIdLst>
  <p:sldSz cx="9144000" cy="6858000" type="screen4x3"/>
  <p:notesSz cx="6858000" cy="9144000"/>
  <p:custDataLst>
    <p:tags r:id="rId9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AFFD"/>
    <a:srgbClr val="333333"/>
    <a:srgbClr val="0099FF"/>
    <a:srgbClr val="FFFF99"/>
    <a:srgbClr val="8084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9FEF5B-EC14-4B04-AD59-CE33553DF3E6}" type="datetimeFigureOut">
              <a:rPr lang="ru-RU" smtClean="0"/>
              <a:t>25.11.2019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5EB487-4F1E-4D6E-A65B-D678311FF8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205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61672-B590-4CF7-8C80-B07C004EAB85}" type="datetimeFigureOut">
              <a:rPr lang="ru-RU"/>
              <a:pPr>
                <a:defRPr/>
              </a:pPr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F2641-40F3-4C0F-BB48-9220AB181B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B2D3B-783E-440C-BA30-BE3F39CDFE38}" type="datetimeFigureOut">
              <a:rPr lang="ru-RU"/>
              <a:pPr>
                <a:defRPr/>
              </a:pPr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FA0D4-4443-47BD-8B3D-36C383C7F1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1C426-9EC1-4640-BB38-28C32CECDF95}" type="datetimeFigureOut">
              <a:rPr lang="ru-RU"/>
              <a:pPr>
                <a:defRPr/>
              </a:pPr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36FD8-86E8-4B60-8D4D-1FB2B9FF0A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FBA69-BECD-41CB-AD58-EECC2C866624}" type="datetimeFigureOut">
              <a:rPr lang="ru-RU"/>
              <a:pPr>
                <a:defRPr/>
              </a:pPr>
              <a:t>25.11.2019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56BB7-6CB0-43EC-82FB-F37BD5894C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0EBF3-7961-46DB-8221-8A6D3F45FF12}" type="datetimeFigureOut">
              <a:rPr lang="ru-RU"/>
              <a:pPr>
                <a:defRPr/>
              </a:pPr>
              <a:t>25.11.2019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A2C65-C05B-4E21-8A81-230C001CD9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DE34-D04B-4877-B679-FF0F2B8B5FB4}" type="datetimeFigureOut">
              <a:rPr lang="ru-RU"/>
              <a:pPr>
                <a:defRPr/>
              </a:pPr>
              <a:t>25.11.2019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7CBC3-58CA-409E-9677-D6205E6445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0410D-B079-4499-AC84-DB44D7D279B9}" type="datetimeFigureOut">
              <a:rPr lang="ru-RU"/>
              <a:pPr>
                <a:defRPr/>
              </a:pPr>
              <a:t>25.11.2019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2E620-50B9-4D83-AE83-B17F474A39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227A4-83E6-4C67-85B5-22FA769AB70F}" type="datetimeFigureOut">
              <a:rPr lang="ru-RU"/>
              <a:pPr>
                <a:defRPr/>
              </a:pPr>
              <a:t>25.11.2019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147A0-1AF2-4D14-BEBF-7876E9F80E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AFC8D-1EEC-4453-9D0D-70FA5852E65F}" type="datetimeFigureOut">
              <a:rPr lang="ru-RU"/>
              <a:pPr>
                <a:defRPr/>
              </a:pPr>
              <a:t>25.11.2019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E8C4-F7EE-469C-8C23-499AB14D26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B5DCE-8A5D-4D25-BFD2-D68762E5E167}" type="datetimeFigureOut">
              <a:rPr lang="ru-RU"/>
              <a:pPr>
                <a:defRPr/>
              </a:pPr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5B016-750A-4434-8F93-C910350EB3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29E62-8143-4858-B005-040A81F7E225}" type="datetimeFigureOut">
              <a:rPr lang="ru-RU"/>
              <a:pPr>
                <a:defRPr/>
              </a:pPr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FFEA4-0876-45E2-817E-892940D6E2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E4B447-8E31-4DF5-9088-E84CA5085AA6}" type="datetimeFigureOut">
              <a:rPr lang="ru-RU"/>
              <a:pPr>
                <a:defRPr/>
              </a:pPr>
              <a:t>25.11.2019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7FCA31-0862-4580-9838-DB48436B12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Группа 5"/>
          <p:cNvGrpSpPr>
            <a:grpSpLocks/>
          </p:cNvGrpSpPr>
          <p:nvPr/>
        </p:nvGrpSpPr>
        <p:grpSpPr bwMode="auto">
          <a:xfrm rot="16669644" flipH="1" flipV="1">
            <a:off x="7469487" y="4632348"/>
            <a:ext cx="1106487" cy="1871662"/>
            <a:chOff x="6228184" y="4365104"/>
            <a:chExt cx="984684" cy="1662220"/>
          </a:xfrm>
        </p:grpSpPr>
        <p:sp>
          <p:nvSpPr>
            <p:cNvPr id="7" name="Овал 6"/>
            <p:cNvSpPr>
              <a:spLocks noChangeArrowheads="1"/>
            </p:cNvSpPr>
            <p:nvPr/>
          </p:nvSpPr>
          <p:spPr bwMode="auto">
            <a:xfrm>
              <a:off x="6229388" y="4366041"/>
              <a:ext cx="432300" cy="431416"/>
            </a:xfrm>
            <a:prstGeom prst="ellipse">
              <a:avLst/>
            </a:prstGeom>
            <a:solidFill>
              <a:schemeClr val="bg1">
                <a:alpha val="45000"/>
              </a:schemeClr>
            </a:solidFill>
            <a:ln w="25400" algn="ctr">
              <a:solidFill>
                <a:srgbClr val="0070C0"/>
              </a:solidFill>
              <a:round/>
              <a:headEnd/>
              <a:tailEnd/>
            </a:ln>
          </p:spPr>
          <p:txBody>
            <a:bodyPr vert="ea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schemeClr val="dk1"/>
                </a:solidFill>
                <a:latin typeface="+mn-lt"/>
                <a:cs typeface="+mn-cs"/>
              </a:endParaRPr>
            </a:p>
          </p:txBody>
        </p:sp>
        <p:sp>
          <p:nvSpPr>
            <p:cNvPr id="8" name="Овал 7"/>
            <p:cNvSpPr>
              <a:spLocks noChangeArrowheads="1"/>
            </p:cNvSpPr>
            <p:nvPr/>
          </p:nvSpPr>
          <p:spPr bwMode="auto">
            <a:xfrm>
              <a:off x="6844335" y="5290578"/>
              <a:ext cx="368726" cy="369382"/>
            </a:xfrm>
            <a:prstGeom prst="ellipse">
              <a:avLst/>
            </a:prstGeom>
            <a:solidFill>
              <a:schemeClr val="bg1">
                <a:alpha val="45000"/>
              </a:schemeClr>
            </a:solidFill>
            <a:ln w="25400" algn="ctr">
              <a:solidFill>
                <a:srgbClr val="0070C0"/>
              </a:solidFill>
              <a:round/>
              <a:headEnd/>
              <a:tailEnd/>
            </a:ln>
          </p:spPr>
          <p:txBody>
            <a:bodyPr vert="ea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schemeClr val="dk1"/>
                </a:solidFill>
                <a:latin typeface="+mn-lt"/>
                <a:cs typeface="+mn-cs"/>
              </a:endParaRPr>
            </a:p>
          </p:txBody>
        </p:sp>
        <p:sp>
          <p:nvSpPr>
            <p:cNvPr id="9" name="Овал 8"/>
            <p:cNvSpPr>
              <a:spLocks noChangeArrowheads="1"/>
            </p:cNvSpPr>
            <p:nvPr/>
          </p:nvSpPr>
          <p:spPr bwMode="auto">
            <a:xfrm>
              <a:off x="6508192" y="5841856"/>
              <a:ext cx="185069" cy="184691"/>
            </a:xfrm>
            <a:prstGeom prst="ellipse">
              <a:avLst/>
            </a:prstGeom>
            <a:solidFill>
              <a:schemeClr val="bg1">
                <a:alpha val="45000"/>
              </a:schemeClr>
            </a:solidFill>
            <a:ln w="25400" algn="ctr">
              <a:solidFill>
                <a:srgbClr val="0070C0"/>
              </a:solidFill>
              <a:round/>
              <a:headEnd/>
              <a:tailEnd/>
            </a:ln>
          </p:spPr>
          <p:txBody>
            <a:bodyPr vert="ea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schemeClr val="dk1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16387" name="Скругленный прямоугольник 10"/>
          <p:cNvSpPr>
            <a:spLocks noChangeArrowheads="1"/>
          </p:cNvSpPr>
          <p:nvPr/>
        </p:nvSpPr>
        <p:spPr bwMode="auto">
          <a:xfrm>
            <a:off x="1111016" y="1454843"/>
            <a:ext cx="7607726" cy="2592288"/>
          </a:xfrm>
          <a:prstGeom prst="roundRect">
            <a:avLst>
              <a:gd name="adj" fmla="val 12850"/>
            </a:avLst>
          </a:prstGeom>
          <a:solidFill>
            <a:schemeClr val="bg1">
              <a:alpha val="61960"/>
            </a:schemeClr>
          </a:solidFill>
          <a:ln w="25400" algn="ctr">
            <a:solidFill>
              <a:srgbClr val="0099FF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ru-RU" sz="5400" dirty="0" smtClean="0">
                <a:solidFill>
                  <a:srgbClr val="002060"/>
                </a:solidFill>
                <a:latin typeface="Verdana" pitchFamily="34" charset="0"/>
              </a:rPr>
              <a:t>«Игровые технологии в ДОУ»</a:t>
            </a:r>
            <a:endParaRPr lang="ru-RU" sz="5400" dirty="0">
              <a:solidFill>
                <a:srgbClr val="002060"/>
              </a:solidFill>
              <a:latin typeface="Verdana" pitchFamily="34" charset="0"/>
            </a:endParaRPr>
          </a:p>
        </p:txBody>
      </p:sp>
      <p:sp>
        <p:nvSpPr>
          <p:cNvPr id="10" name="Скругленный прямоугольник 10"/>
          <p:cNvSpPr>
            <a:spLocks noChangeArrowheads="1"/>
          </p:cNvSpPr>
          <p:nvPr/>
        </p:nvSpPr>
        <p:spPr bwMode="auto">
          <a:xfrm>
            <a:off x="290794" y="4576384"/>
            <a:ext cx="8134143" cy="1724870"/>
          </a:xfrm>
          <a:prstGeom prst="roundRect">
            <a:avLst>
              <a:gd name="adj" fmla="val 12850"/>
            </a:avLst>
          </a:prstGeom>
          <a:solidFill>
            <a:schemeClr val="bg1">
              <a:alpha val="61960"/>
            </a:schemeClr>
          </a:solidFill>
          <a:ln w="25400" algn="ctr">
            <a:solidFill>
              <a:srgbClr val="0099FF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Verdana" pitchFamily="34" charset="0"/>
              </a:rPr>
              <a:t>Инструктор по физической культуре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Verdana" pitchFamily="34" charset="0"/>
              </a:rPr>
              <a:t> МАДОУ №35: 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Verdana" pitchFamily="34" charset="0"/>
              </a:rPr>
              <a:t>Федорова Екатерина Николаевна</a:t>
            </a:r>
            <a:endParaRPr lang="ru-RU" sz="2400" dirty="0">
              <a:solidFill>
                <a:srgbClr val="002060"/>
              </a:solidFill>
              <a:latin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846640" cy="1296143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Современные образовательные технологии: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204864"/>
            <a:ext cx="8640960" cy="4320480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chemeClr val="tx1"/>
                </a:solidFill>
              </a:rPr>
              <a:t>-</a:t>
            </a:r>
            <a:r>
              <a:rPr lang="ru-RU" dirty="0" err="1" smtClean="0">
                <a:solidFill>
                  <a:schemeClr val="tx1"/>
                </a:solidFill>
              </a:rPr>
              <a:t>здоровьесберегающие</a:t>
            </a:r>
            <a:r>
              <a:rPr lang="ru-RU" dirty="0" smtClean="0">
                <a:solidFill>
                  <a:schemeClr val="tx1"/>
                </a:solidFill>
              </a:rPr>
              <a:t> технологии;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-технология проектной деятельности;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-информационно-коммуникационные технологии;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-личностно-ориентировочные технологии;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-технология портфолио дошкольника и воспитателя;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-игровая технология.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739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0"/>
          <p:cNvSpPr>
            <a:spLocks noChangeArrowheads="1"/>
          </p:cNvSpPr>
          <p:nvPr/>
        </p:nvSpPr>
        <p:spPr bwMode="auto">
          <a:xfrm>
            <a:off x="467544" y="260648"/>
            <a:ext cx="7848600" cy="4537075"/>
          </a:xfrm>
          <a:prstGeom prst="roundRect">
            <a:avLst>
              <a:gd name="adj" fmla="val 3907"/>
            </a:avLst>
          </a:prstGeom>
          <a:solidFill>
            <a:schemeClr val="bg1">
              <a:alpha val="61960"/>
            </a:schemeClr>
          </a:solidFill>
          <a:ln w="25400" algn="ctr">
            <a:solidFill>
              <a:srgbClr val="0099FF"/>
            </a:solidFill>
            <a:round/>
            <a:headEnd/>
            <a:tailEnd/>
          </a:ln>
        </p:spPr>
        <p:txBody>
          <a:bodyPr anchor="ctr"/>
          <a:lstStyle/>
          <a:p>
            <a:r>
              <a:rPr lang="ru-RU" sz="3600" dirty="0" smtClean="0">
                <a:solidFill>
                  <a:srgbClr val="FF0000"/>
                </a:solidFill>
                <a:latin typeface="Verdana" pitchFamily="34" charset="0"/>
              </a:rPr>
              <a:t>Понятие игровой технологии.</a:t>
            </a:r>
          </a:p>
          <a:p>
            <a:endParaRPr lang="ru-RU" sz="3600" dirty="0" smtClean="0">
              <a:solidFill>
                <a:srgbClr val="FF0000"/>
              </a:solidFill>
              <a:latin typeface="Verdana" pitchFamily="34" charset="0"/>
            </a:endParaRPr>
          </a:p>
          <a:p>
            <a:r>
              <a:rPr lang="ru-RU" sz="1400" dirty="0" smtClean="0">
                <a:solidFill>
                  <a:srgbClr val="FF0000"/>
                </a:solidFill>
                <a:latin typeface="Verdana" pitchFamily="34" charset="0"/>
              </a:rPr>
              <a:t>Игровая технология- </a:t>
            </a:r>
            <a:r>
              <a:rPr lang="ru-RU" sz="1400" dirty="0" smtClean="0">
                <a:solidFill>
                  <a:srgbClr val="333333"/>
                </a:solidFill>
                <a:latin typeface="Verdana" pitchFamily="34" charset="0"/>
              </a:rPr>
              <a:t>это организация педагогического процесса в форме различные педагогический игр. Это последовательная деятельность педагога.</a:t>
            </a:r>
          </a:p>
          <a:p>
            <a:endParaRPr lang="ru-RU" sz="1400" dirty="0">
              <a:solidFill>
                <a:srgbClr val="333333"/>
              </a:solidFill>
              <a:latin typeface="Verdana" pitchFamily="34" charset="0"/>
            </a:endParaRPr>
          </a:p>
          <a:p>
            <a:endParaRPr lang="ru-RU" sz="1400" dirty="0" smtClean="0">
              <a:solidFill>
                <a:srgbClr val="333333"/>
              </a:solidFill>
              <a:latin typeface="Verdana" pitchFamily="34" charset="0"/>
            </a:endParaRPr>
          </a:p>
          <a:p>
            <a:r>
              <a:rPr lang="ru-RU" sz="1400" dirty="0" smtClean="0">
                <a:solidFill>
                  <a:srgbClr val="FF0000"/>
                </a:solidFill>
                <a:latin typeface="Verdana" pitchFamily="34" charset="0"/>
              </a:rPr>
              <a:t>Цель игровой технологии</a:t>
            </a:r>
            <a:r>
              <a:rPr lang="ru-RU" sz="1400" dirty="0" smtClean="0">
                <a:solidFill>
                  <a:srgbClr val="333333"/>
                </a:solidFill>
                <a:latin typeface="Verdana" pitchFamily="34" charset="0"/>
              </a:rPr>
              <a:t>-создание полноценной мотивационной основы для формирования навыков и умений деятельности в зависимости от условий функционирования дошкольного учреждения  и уровня развития детей.</a:t>
            </a:r>
          </a:p>
          <a:p>
            <a:endParaRPr lang="ru-RU" sz="1400" dirty="0">
              <a:solidFill>
                <a:srgbClr val="333333"/>
              </a:solidFill>
              <a:latin typeface="Verdana" pitchFamily="34" charset="0"/>
            </a:endParaRPr>
          </a:p>
          <a:p>
            <a:r>
              <a:rPr lang="ru-RU" sz="1400" dirty="0" smtClean="0">
                <a:solidFill>
                  <a:srgbClr val="FF0000"/>
                </a:solidFill>
                <a:latin typeface="Verdana" pitchFamily="34" charset="0"/>
              </a:rPr>
              <a:t>Задачи:</a:t>
            </a:r>
          </a:p>
          <a:p>
            <a:endParaRPr lang="ru-RU" sz="1400" dirty="0" smtClean="0">
              <a:solidFill>
                <a:srgbClr val="333333"/>
              </a:solidFill>
              <a:latin typeface="Verdana" pitchFamily="34" charset="0"/>
            </a:endParaRPr>
          </a:p>
          <a:p>
            <a:r>
              <a:rPr lang="ru-RU" sz="1400" dirty="0" smtClean="0">
                <a:solidFill>
                  <a:srgbClr val="333333"/>
                </a:solidFill>
                <a:latin typeface="Verdana" pitchFamily="34" charset="0"/>
              </a:rPr>
              <a:t>1.Достигнуть высокого уровня мотивации, осознанной потребности и усвоении знаний и умений за счет собственной активности ребенка.</a:t>
            </a:r>
          </a:p>
          <a:p>
            <a:endParaRPr lang="ru-RU" sz="1400" dirty="0" smtClean="0">
              <a:solidFill>
                <a:srgbClr val="333333"/>
              </a:solidFill>
              <a:latin typeface="Verdana" pitchFamily="34" charset="0"/>
            </a:endParaRPr>
          </a:p>
          <a:p>
            <a:r>
              <a:rPr lang="ru-RU" sz="1400" dirty="0" smtClean="0">
                <a:solidFill>
                  <a:srgbClr val="333333"/>
                </a:solidFill>
                <a:latin typeface="Verdana" pitchFamily="34" charset="0"/>
              </a:rPr>
              <a:t>2. Подобрать средства, активизирующие деятельность детей и повышающие ее результативность.</a:t>
            </a:r>
          </a:p>
          <a:p>
            <a:endParaRPr lang="ru-RU" sz="1400" dirty="0">
              <a:solidFill>
                <a:srgbClr val="333333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641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0"/>
          <p:cNvSpPr>
            <a:spLocks noChangeArrowheads="1"/>
          </p:cNvSpPr>
          <p:nvPr/>
        </p:nvSpPr>
        <p:spPr bwMode="auto">
          <a:xfrm>
            <a:off x="179512" y="116632"/>
            <a:ext cx="7848600" cy="6048672"/>
          </a:xfrm>
          <a:prstGeom prst="roundRect">
            <a:avLst>
              <a:gd name="adj" fmla="val 3907"/>
            </a:avLst>
          </a:prstGeom>
          <a:solidFill>
            <a:schemeClr val="bg1">
              <a:alpha val="61960"/>
            </a:schemeClr>
          </a:solidFill>
          <a:ln w="25400" algn="ctr">
            <a:solidFill>
              <a:srgbClr val="0099FF"/>
            </a:solidFill>
            <a:round/>
            <a:headEnd/>
            <a:tailEnd/>
          </a:ln>
        </p:spPr>
        <p:txBody>
          <a:bodyPr anchor="ctr"/>
          <a:lstStyle/>
          <a:p>
            <a:endParaRPr lang="ru-RU" sz="2000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ru-RU" sz="2000" dirty="0">
              <a:solidFill>
                <a:srgbClr val="FF0000"/>
              </a:solidFill>
              <a:latin typeface="Verdana" pitchFamily="34" charset="0"/>
            </a:endParaRPr>
          </a:p>
          <a:p>
            <a:endParaRPr lang="ru-RU" sz="2000" dirty="0" smtClean="0">
              <a:solidFill>
                <a:srgbClr val="FF0000"/>
              </a:solidFill>
              <a:latin typeface="Verdana" pitchFamily="34" charset="0"/>
            </a:endParaRPr>
          </a:p>
          <a:p>
            <a:r>
              <a:rPr lang="ru-RU" sz="2000" dirty="0" smtClean="0">
                <a:solidFill>
                  <a:srgbClr val="FF0000"/>
                </a:solidFill>
                <a:latin typeface="Verdana" pitchFamily="34" charset="0"/>
              </a:rPr>
              <a:t>Главный компонент игровой технологии</a:t>
            </a:r>
            <a:r>
              <a:rPr lang="ru-RU" sz="2000" dirty="0" smtClean="0">
                <a:latin typeface="Verdana" pitchFamily="34" charset="0"/>
              </a:rPr>
              <a:t>-непосредственное и систематическое общение педагога и детей.</a:t>
            </a:r>
          </a:p>
          <a:p>
            <a:endParaRPr lang="ru-RU" sz="2000" dirty="0" smtClean="0">
              <a:latin typeface="Verdana" pitchFamily="34" charset="0"/>
            </a:endParaRPr>
          </a:p>
          <a:p>
            <a:r>
              <a:rPr lang="ru-RU" sz="2000" dirty="0" smtClean="0">
                <a:solidFill>
                  <a:srgbClr val="FF0000"/>
                </a:solidFill>
                <a:latin typeface="Verdana" pitchFamily="34" charset="0"/>
              </a:rPr>
              <a:t>Его значение:</a:t>
            </a:r>
          </a:p>
          <a:p>
            <a:r>
              <a:rPr lang="ru-RU" sz="2000" dirty="0" smtClean="0">
                <a:latin typeface="Verdana" pitchFamily="34" charset="0"/>
              </a:rPr>
              <a:t>-активизирует воспитанников;</a:t>
            </a:r>
          </a:p>
          <a:p>
            <a:r>
              <a:rPr lang="ru-RU" sz="2000" dirty="0" smtClean="0">
                <a:latin typeface="Verdana" pitchFamily="34" charset="0"/>
              </a:rPr>
              <a:t>-повышает познавательный интерес;</a:t>
            </a:r>
          </a:p>
          <a:p>
            <a:r>
              <a:rPr lang="ru-RU" sz="2000" dirty="0" smtClean="0">
                <a:latin typeface="Verdana" pitchFamily="34" charset="0"/>
              </a:rPr>
              <a:t>-вызывает эмоциональный подъем;</a:t>
            </a:r>
          </a:p>
          <a:p>
            <a:r>
              <a:rPr lang="ru-RU" sz="2000" dirty="0" smtClean="0">
                <a:latin typeface="Verdana" pitchFamily="34" charset="0"/>
              </a:rPr>
              <a:t>-способствует развитию творчества;</a:t>
            </a:r>
          </a:p>
          <a:p>
            <a:r>
              <a:rPr lang="ru-RU" sz="2000" dirty="0" smtClean="0">
                <a:latin typeface="Verdana" pitchFamily="34" charset="0"/>
              </a:rPr>
              <a:t>-максимально концентрирует время образовательно игровых ситуаций за счет четко сформулированных условий игры;</a:t>
            </a:r>
          </a:p>
          <a:p>
            <a:r>
              <a:rPr lang="ru-RU" sz="2000" dirty="0" smtClean="0">
                <a:latin typeface="Verdana" pitchFamily="34" charset="0"/>
              </a:rPr>
              <a:t>-позволяет педагогу варьировать стратегию и тактику игровых действий за счет усложнения или упрощения игровых задач в зависимости от уровня освоения материала.</a:t>
            </a:r>
          </a:p>
          <a:p>
            <a:endParaRPr lang="ru-RU" sz="2000" dirty="0" smtClean="0">
              <a:latin typeface="Verdana" pitchFamily="34" charset="0"/>
            </a:endParaRPr>
          </a:p>
          <a:p>
            <a:endParaRPr lang="ru-RU" sz="2000" dirty="0" smtClean="0">
              <a:latin typeface="Verdana" pitchFamily="34" charset="0"/>
            </a:endParaRPr>
          </a:p>
          <a:p>
            <a:endParaRPr lang="ru-RU" sz="2000" dirty="0" smtClean="0">
              <a:solidFill>
                <a:srgbClr val="FF0000"/>
              </a:solidFill>
              <a:latin typeface="Verdana" pitchFamily="34" charset="0"/>
            </a:endParaRPr>
          </a:p>
          <a:p>
            <a:endParaRPr lang="ru-RU" sz="3200" dirty="0">
              <a:solidFill>
                <a:srgbClr val="333333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75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0"/>
          <p:cNvSpPr>
            <a:spLocks noChangeArrowheads="1"/>
          </p:cNvSpPr>
          <p:nvPr/>
        </p:nvSpPr>
        <p:spPr bwMode="auto">
          <a:xfrm>
            <a:off x="323528" y="260648"/>
            <a:ext cx="8424936" cy="5760640"/>
          </a:xfrm>
          <a:prstGeom prst="roundRect">
            <a:avLst>
              <a:gd name="adj" fmla="val 3907"/>
            </a:avLst>
          </a:prstGeom>
          <a:solidFill>
            <a:schemeClr val="bg1">
              <a:alpha val="61960"/>
            </a:schemeClr>
          </a:solidFill>
          <a:ln w="25400" algn="ctr">
            <a:solidFill>
              <a:srgbClr val="0099FF"/>
            </a:solidFill>
            <a:round/>
            <a:headEnd/>
            <a:tailEnd/>
          </a:ln>
        </p:spPr>
        <p:txBody>
          <a:bodyPr anchor="ctr"/>
          <a:lstStyle/>
          <a:p>
            <a:r>
              <a:rPr lang="ru-RU" sz="2000" dirty="0" smtClean="0">
                <a:solidFill>
                  <a:srgbClr val="FF0000"/>
                </a:solidFill>
                <a:latin typeface="Verdana" pitchFamily="34" charset="0"/>
              </a:rPr>
              <a:t>Игра</a:t>
            </a:r>
            <a:r>
              <a:rPr lang="ru-RU" sz="2000" dirty="0" smtClean="0">
                <a:solidFill>
                  <a:srgbClr val="333333"/>
                </a:solidFill>
                <a:latin typeface="Verdana" pitchFamily="34" charset="0"/>
              </a:rPr>
              <a:t>-это самая свободная, естественная форма погружения человека в реальную (или воображаемую) действительность с целью ее изучения, проявления собственного «Я», творчества, активности, самостоятельности, самореализации.</a:t>
            </a:r>
          </a:p>
          <a:p>
            <a:endParaRPr lang="ru-RU" sz="2000" dirty="0" smtClean="0">
              <a:solidFill>
                <a:srgbClr val="333333"/>
              </a:solidFill>
              <a:latin typeface="Verdana" pitchFamily="34" charset="0"/>
            </a:endParaRPr>
          </a:p>
          <a:p>
            <a:r>
              <a:rPr lang="ru-RU" sz="2000" dirty="0" smtClean="0">
                <a:solidFill>
                  <a:srgbClr val="FF0000"/>
                </a:solidFill>
                <a:latin typeface="Verdana" pitchFamily="34" charset="0"/>
              </a:rPr>
              <a:t>Функции игры: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Verdana" pitchFamily="34" charset="0"/>
              </a:rPr>
              <a:t>психологические, снимая напряжение и способствуя эмоциональной разрядке;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Verdana" pitchFamily="34" charset="0"/>
              </a:rPr>
              <a:t>Психотерапевтические, помогая ребенку изменить отношение к себе и к другим, изменить способы общения, психическое самочувствие;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latin typeface="Verdana" pitchFamily="34" charset="0"/>
              </a:rPr>
              <a:t>Технологические, позволяя частично вывеси мышление из рациональной сферы в сферу фантазии, преображающей реальную действительность.</a:t>
            </a:r>
          </a:p>
          <a:p>
            <a:endParaRPr lang="ru-RU" sz="2000" dirty="0">
              <a:solidFill>
                <a:srgbClr val="333333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73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0" y="116632"/>
            <a:ext cx="6516216" cy="2664295"/>
          </a:xfrm>
        </p:spPr>
        <p:txBody>
          <a:bodyPr/>
          <a:lstStyle/>
          <a:p>
            <a:r>
              <a:rPr lang="ru-RU" sz="3200" b="1" dirty="0">
                <a:solidFill>
                  <a:srgbClr val="FF0000"/>
                </a:solidFill>
                <a:latin typeface="Calibri" pitchFamily="34" charset="0"/>
              </a:rPr>
              <a:t>По игровой методике можно выделить следующие игровые технологии:</a:t>
            </a:r>
            <a:r>
              <a:rPr lang="ru-RU" b="1" dirty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Calibri" pitchFamily="34" charset="0"/>
              </a:rPr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51520" y="1988840"/>
            <a:ext cx="5112568" cy="446449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</a:rPr>
              <a:t>- Предметные;</a:t>
            </a:r>
          </a:p>
          <a:p>
            <a:r>
              <a:rPr lang="ru-RU" sz="4000" dirty="0" smtClean="0">
                <a:solidFill>
                  <a:schemeClr val="tx1"/>
                </a:solidFill>
              </a:rPr>
              <a:t>- Сюжетные;</a:t>
            </a:r>
          </a:p>
          <a:p>
            <a:r>
              <a:rPr lang="ru-RU" sz="4000" dirty="0" smtClean="0">
                <a:solidFill>
                  <a:schemeClr val="tx1"/>
                </a:solidFill>
              </a:rPr>
              <a:t> - Ролевые;</a:t>
            </a:r>
          </a:p>
          <a:p>
            <a:r>
              <a:rPr lang="ru-RU" sz="4000" dirty="0" smtClean="0">
                <a:solidFill>
                  <a:schemeClr val="tx1"/>
                </a:solidFill>
              </a:rPr>
              <a:t>- Деловые; </a:t>
            </a:r>
          </a:p>
          <a:p>
            <a:r>
              <a:rPr lang="ru-RU" sz="4000" dirty="0" smtClean="0">
                <a:solidFill>
                  <a:schemeClr val="tx1"/>
                </a:solidFill>
              </a:rPr>
              <a:t>- Имитационные;</a:t>
            </a:r>
          </a:p>
          <a:p>
            <a:r>
              <a:rPr lang="ru-RU" sz="4000" dirty="0" smtClean="0">
                <a:solidFill>
                  <a:schemeClr val="tx1"/>
                </a:solidFill>
              </a:rPr>
              <a:t>- Драматизации.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7173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4f7edc9cd42ee2199fb1ea3743ba94502f4572b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307</Words>
  <Application>Microsoft Office PowerPoint</Application>
  <PresentationFormat>Экран (4:3)</PresentationFormat>
  <Paragraphs>51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Verdana</vt:lpstr>
      <vt:lpstr>Тема Office</vt:lpstr>
      <vt:lpstr>Презентация PowerPoint</vt:lpstr>
      <vt:lpstr>Современные образовательные технологии:</vt:lpstr>
      <vt:lpstr>Презентация PowerPoint</vt:lpstr>
      <vt:lpstr>Презентация PowerPoint</vt:lpstr>
      <vt:lpstr>Презентация PowerPoint</vt:lpstr>
      <vt:lpstr>По игровой методике можно выделить следующие игровые технологии: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</dc:creator>
  <cp:lastModifiedBy>Пользователь Windows</cp:lastModifiedBy>
  <cp:revision>20</cp:revision>
  <dcterms:created xsi:type="dcterms:W3CDTF">2012-08-02T12:17:38Z</dcterms:created>
  <dcterms:modified xsi:type="dcterms:W3CDTF">2019-11-25T17:42:14Z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237482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</Properties>
</file>