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4" r:id="rId4"/>
    <p:sldId id="263" r:id="rId5"/>
    <p:sldId id="257" r:id="rId6"/>
    <p:sldId id="258" r:id="rId7"/>
    <p:sldId id="259" r:id="rId8"/>
    <p:sldId id="260" r:id="rId9"/>
    <p:sldId id="261" r:id="rId10"/>
    <p:sldId id="265" r:id="rId11"/>
    <p:sldId id="266" r:id="rId12"/>
    <p:sldId id="267" r:id="rId13"/>
    <p:sldId id="268" r:id="rId14"/>
    <p:sldId id="269" r:id="rId15"/>
    <p:sldId id="262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694D4-BA80-4740-BB12-92DF5AFA6863}" type="datetimeFigureOut">
              <a:rPr lang="ru-RU" smtClean="0"/>
              <a:t>25.01.2016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15F99-6EB7-48CE-963F-FAA5C0BD47A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694D4-BA80-4740-BB12-92DF5AFA6863}" type="datetimeFigureOut">
              <a:rPr lang="ru-RU" smtClean="0"/>
              <a:t>25.01.2016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15F99-6EB7-48CE-963F-FAA5C0BD47A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694D4-BA80-4740-BB12-92DF5AFA6863}" type="datetimeFigureOut">
              <a:rPr lang="ru-RU" smtClean="0"/>
              <a:t>25.01.2016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15F99-6EB7-48CE-963F-FAA5C0BD47A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694D4-BA80-4740-BB12-92DF5AFA6863}" type="datetimeFigureOut">
              <a:rPr lang="ru-RU" smtClean="0"/>
              <a:t>25.01.2016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15F99-6EB7-48CE-963F-FAA5C0BD47A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694D4-BA80-4740-BB12-92DF5AFA6863}" type="datetimeFigureOut">
              <a:rPr lang="ru-RU" smtClean="0"/>
              <a:t>25.01.2016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15F99-6EB7-48CE-963F-FAA5C0BD47A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694D4-BA80-4740-BB12-92DF5AFA6863}" type="datetimeFigureOut">
              <a:rPr lang="ru-RU" smtClean="0"/>
              <a:t>25.01.2016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15F99-6EB7-48CE-963F-FAA5C0BD47A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694D4-BA80-4740-BB12-92DF5AFA6863}" type="datetimeFigureOut">
              <a:rPr lang="ru-RU" smtClean="0"/>
              <a:t>25.01.2016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15F99-6EB7-48CE-963F-FAA5C0BD47A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694D4-BA80-4740-BB12-92DF5AFA6863}" type="datetimeFigureOut">
              <a:rPr lang="ru-RU" smtClean="0"/>
              <a:t>25.01.2016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15F99-6EB7-48CE-963F-FAA5C0BD47A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694D4-BA80-4740-BB12-92DF5AFA6863}" type="datetimeFigureOut">
              <a:rPr lang="ru-RU" smtClean="0"/>
              <a:t>25.01.2016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15F99-6EB7-48CE-963F-FAA5C0BD47A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694D4-BA80-4740-BB12-92DF5AFA6863}" type="datetimeFigureOut">
              <a:rPr lang="ru-RU" smtClean="0"/>
              <a:t>25.01.2016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15F99-6EB7-48CE-963F-FAA5C0BD47A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694D4-BA80-4740-BB12-92DF5AFA6863}" type="datetimeFigureOut">
              <a:rPr lang="ru-RU" smtClean="0"/>
              <a:t>25.01.2016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15F99-6EB7-48CE-963F-FAA5C0BD47A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  <a:t>25.01.2016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  <a:t>25.01.2016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  <a:t>25.01.2016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  <a:t>25.01.2016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  <a:t>25.01.2016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  <a:t>25.01.2016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  <a:t>25.01.2016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  <a:t>25.01.2016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  <a:t>25.01.2016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  <a:t>25.01.2016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  <a:t>25.01.2016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694D4-BA80-4740-BB12-92DF5AFA6863}" type="datetimeFigureOut">
              <a:rPr lang="ru-RU" smtClean="0"/>
              <a:t>25.01.2016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515F99-6EB7-48CE-963F-FAA5C0BD47AF}" type="slidenum">
              <a:rPr lang="ru-RU" smtClean="0"/>
              <a:t>‹#›</a:t>
            </a:fld>
            <a:endParaRPr lang="ru-RU"/>
          </a:p>
        </p:txBody>
      </p:sp>
      <p:pic>
        <p:nvPicPr>
          <p:cNvPr id="10" name="Рисунок 9" descr="241.jpg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7527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C316A5-21F1-458B-B6F2-7D01BD78A7F6}" type="datetimeFigureOut">
              <a:rPr lang="ru-RU" smtClean="0"/>
              <a:t>25.01.2016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028A62-B8EA-4553-9655-8BFC318BDB96}" type="slidenum">
              <a:rPr lang="ru-RU" smtClean="0"/>
              <a:t>‹#›</a:t>
            </a:fld>
            <a:endParaRPr lang="ru-RU"/>
          </a:p>
        </p:txBody>
      </p:sp>
      <p:pic>
        <p:nvPicPr>
          <p:cNvPr id="10" name="Рисунок 9" descr="12.jpg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7527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5.xml"/><Relationship Id="rId1" Type="http://schemas.openxmlformats.org/officeDocument/2006/relationships/slideLayout" Target="../slideLayouts/slideLayout13.xml"/><Relationship Id="rId6" Type="http://schemas.openxmlformats.org/officeDocument/2006/relationships/slide" Target="slide14.xml"/><Relationship Id="rId5" Type="http://schemas.openxmlformats.org/officeDocument/2006/relationships/slide" Target="slide8.xml"/><Relationship Id="rId4" Type="http://schemas.openxmlformats.org/officeDocument/2006/relationships/slide" Target="slid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3284984"/>
            <a:ext cx="3628996" cy="1470025"/>
          </a:xfrm>
        </p:spPr>
        <p:txBody>
          <a:bodyPr>
            <a:noAutofit/>
          </a:bodyPr>
          <a:lstStyle/>
          <a:p>
            <a:pPr algn="l"/>
            <a:r>
              <a:rPr lang="ru-RU" sz="9600" b="1" dirty="0" smtClean="0">
                <a:solidFill>
                  <a:schemeClr val="tx2">
                    <a:lumMod val="75000"/>
                  </a:schemeClr>
                </a:solidFill>
              </a:rPr>
              <a:t>ИКТ</a:t>
            </a:r>
            <a:endParaRPr lang="ru-RU" sz="9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072330" y="500042"/>
            <a:ext cx="1643074" cy="642942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МАДОУ №32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2051720" y="5445224"/>
            <a:ext cx="3312368" cy="105561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Подготовила: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Носенко Т.Н.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Технология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ru-RU" sz="3600" dirty="0" smtClean="0">
                <a:solidFill>
                  <a:srgbClr val="002060"/>
                </a:solidFill>
              </a:rPr>
              <a:t>- это одновременно </a:t>
            </a:r>
            <a:r>
              <a:rPr lang="ru-RU" sz="3600" dirty="0">
                <a:solidFill>
                  <a:srgbClr val="002060"/>
                </a:solidFill>
              </a:rPr>
              <a:t>система совокупности знаний, умений, навыков, методов, способов деятельности и алгоритм, научная разработка решения каких – либо проблем (толковый словарь </a:t>
            </a:r>
            <a:r>
              <a:rPr lang="ru-RU" sz="3600" dirty="0" err="1">
                <a:solidFill>
                  <a:srgbClr val="002060"/>
                </a:solidFill>
              </a:rPr>
              <a:t>С.И.Ожегова</a:t>
            </a:r>
            <a:r>
              <a:rPr lang="ru-RU" sz="3600" dirty="0">
                <a:solidFill>
                  <a:srgbClr val="002060"/>
                </a:solidFill>
              </a:rPr>
              <a:t>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87234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580926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rgbClr val="002060"/>
                </a:solidFill>
              </a:rPr>
              <a:t/>
            </a:r>
            <a:br>
              <a:rPr lang="ru-RU" sz="3600" dirty="0" smtClean="0">
                <a:solidFill>
                  <a:srgbClr val="002060"/>
                </a:solidFill>
              </a:rPr>
            </a:br>
            <a:r>
              <a:rPr lang="ru-RU" sz="3600" dirty="0" smtClean="0">
                <a:solidFill>
                  <a:srgbClr val="002060"/>
                </a:solidFill>
              </a:rPr>
              <a:t>К </a:t>
            </a:r>
            <a:r>
              <a:rPr lang="ru-RU" sz="3600" dirty="0">
                <a:solidFill>
                  <a:srgbClr val="002060"/>
                </a:solidFill>
              </a:rPr>
              <a:t>числу современных образовательных технологий можно отнести:</a:t>
            </a:r>
            <a:br>
              <a:rPr lang="ru-RU" sz="3600" dirty="0">
                <a:solidFill>
                  <a:srgbClr val="002060"/>
                </a:solidFill>
              </a:rPr>
            </a:br>
            <a:endParaRPr lang="ru-RU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err="1" smtClean="0">
                <a:solidFill>
                  <a:srgbClr val="002060"/>
                </a:solidFill>
              </a:rPr>
              <a:t>здоровьесберегающие</a:t>
            </a:r>
            <a:r>
              <a:rPr lang="ru-RU" dirty="0" smtClean="0">
                <a:solidFill>
                  <a:srgbClr val="002060"/>
                </a:solidFill>
              </a:rPr>
              <a:t>;</a:t>
            </a:r>
            <a:endParaRPr lang="ru-RU" dirty="0">
              <a:solidFill>
                <a:srgbClr val="002060"/>
              </a:solidFill>
            </a:endParaRPr>
          </a:p>
          <a:p>
            <a:r>
              <a:rPr lang="ru-RU" dirty="0" smtClean="0">
                <a:solidFill>
                  <a:srgbClr val="002060"/>
                </a:solidFill>
              </a:rPr>
              <a:t>проектной деятельности;</a:t>
            </a:r>
            <a:endParaRPr lang="ru-RU" dirty="0">
              <a:solidFill>
                <a:srgbClr val="002060"/>
              </a:solidFill>
            </a:endParaRPr>
          </a:p>
          <a:p>
            <a:r>
              <a:rPr lang="ru-RU" dirty="0" smtClean="0">
                <a:solidFill>
                  <a:srgbClr val="002060"/>
                </a:solidFill>
              </a:rPr>
              <a:t>исследовательской деятельности;</a:t>
            </a:r>
            <a:endParaRPr lang="ru-RU" dirty="0">
              <a:solidFill>
                <a:srgbClr val="002060"/>
              </a:solidFill>
            </a:endParaRPr>
          </a:p>
          <a:p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информационно-коммуникационные;</a:t>
            </a:r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dirty="0" smtClean="0">
                <a:solidFill>
                  <a:srgbClr val="002060"/>
                </a:solidFill>
              </a:rPr>
              <a:t>личностно-ориентированные;</a:t>
            </a:r>
            <a:endParaRPr lang="ru-RU" dirty="0">
              <a:solidFill>
                <a:srgbClr val="002060"/>
              </a:solidFill>
            </a:endParaRPr>
          </a:p>
          <a:p>
            <a:r>
              <a:rPr lang="ru-RU" dirty="0" smtClean="0">
                <a:solidFill>
                  <a:srgbClr val="002060"/>
                </a:solidFill>
              </a:rPr>
              <a:t>портфолио </a:t>
            </a:r>
            <a:r>
              <a:rPr lang="ru-RU" dirty="0">
                <a:solidFill>
                  <a:srgbClr val="002060"/>
                </a:solidFill>
              </a:rPr>
              <a:t>дошкольника и </a:t>
            </a:r>
            <a:r>
              <a:rPr lang="ru-RU" dirty="0" smtClean="0">
                <a:solidFill>
                  <a:srgbClr val="002060"/>
                </a:solidFill>
              </a:rPr>
              <a:t>воспитателя;</a:t>
            </a:r>
            <a:endParaRPr lang="ru-RU" dirty="0">
              <a:solidFill>
                <a:srgbClr val="002060"/>
              </a:solidFill>
            </a:endParaRPr>
          </a:p>
          <a:p>
            <a:r>
              <a:rPr lang="ru-RU" dirty="0">
                <a:solidFill>
                  <a:srgbClr val="002060"/>
                </a:solidFill>
              </a:rPr>
              <a:t>и</a:t>
            </a:r>
            <a:r>
              <a:rPr lang="ru-RU" dirty="0" smtClean="0">
                <a:solidFill>
                  <a:srgbClr val="002060"/>
                </a:solidFill>
              </a:rPr>
              <a:t>гровая;</a:t>
            </a:r>
            <a:endParaRPr lang="ru-RU" dirty="0">
              <a:solidFill>
                <a:srgbClr val="002060"/>
              </a:solidFill>
            </a:endParaRPr>
          </a:p>
          <a:p>
            <a:r>
              <a:rPr lang="ru-RU" dirty="0" smtClean="0">
                <a:solidFill>
                  <a:srgbClr val="002060"/>
                </a:solidFill>
              </a:rPr>
              <a:t>«ТРИЗ</a:t>
            </a:r>
            <a:r>
              <a:rPr lang="ru-RU" dirty="0">
                <a:solidFill>
                  <a:srgbClr val="002060"/>
                </a:solidFill>
              </a:rPr>
              <a:t>» (теория решения изобретательских задач)и др.</a:t>
            </a:r>
          </a:p>
        </p:txBody>
      </p:sp>
    </p:spTree>
    <p:extLst>
      <p:ext uri="{BB962C8B-B14F-4D97-AF65-F5344CB8AC3E}">
        <p14:creationId xmlns:p14="http://schemas.microsoft.com/office/powerpoint/2010/main" val="2461834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827584" y="1772816"/>
            <a:ext cx="7848872" cy="3456384"/>
          </a:xfrm>
        </p:spPr>
        <p:txBody>
          <a:bodyPr>
            <a:noAutofit/>
          </a:bodyPr>
          <a:lstStyle/>
          <a:p>
            <a:pPr algn="l"/>
            <a:r>
              <a:rPr lang="ru-RU" sz="3200" dirty="0">
                <a:solidFill>
                  <a:srgbClr val="002060"/>
                </a:solidFill>
              </a:rPr>
              <a:t>ИКТ – это информационные и коммуникационные технологии, в состав которых входят различные цифровые технологии, с помощью которых можно создать, сохранить, распространить, передать определенную информацию или оказать услуги</a:t>
            </a:r>
            <a:r>
              <a:rPr lang="ru-RU" sz="3200" dirty="0" smtClean="0">
                <a:solidFill>
                  <a:srgbClr val="002060"/>
                </a:solidFill>
              </a:rPr>
              <a:t>.</a:t>
            </a:r>
            <a:endParaRPr lang="ru-RU" sz="32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002060"/>
                </a:solidFill>
              </a:rPr>
              <a:t>К ИКТ относятся: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ru-RU" dirty="0"/>
          </a:p>
          <a:p>
            <a:r>
              <a:rPr lang="ru-RU" dirty="0" smtClean="0">
                <a:solidFill>
                  <a:srgbClr val="002060"/>
                </a:solidFill>
              </a:rPr>
              <a:t>интернет</a:t>
            </a:r>
            <a:endParaRPr lang="ru-RU" dirty="0">
              <a:solidFill>
                <a:srgbClr val="002060"/>
              </a:solidFill>
            </a:endParaRPr>
          </a:p>
          <a:p>
            <a:r>
              <a:rPr lang="ru-RU" dirty="0">
                <a:solidFill>
                  <a:srgbClr val="002060"/>
                </a:solidFill>
              </a:rPr>
              <a:t>компьютерное оборудование</a:t>
            </a:r>
          </a:p>
          <a:p>
            <a:r>
              <a:rPr lang="ru-RU" dirty="0">
                <a:solidFill>
                  <a:srgbClr val="002060"/>
                </a:solidFill>
              </a:rPr>
              <a:t>сотовая связь</a:t>
            </a:r>
          </a:p>
          <a:p>
            <a:r>
              <a:rPr lang="ru-RU" dirty="0">
                <a:solidFill>
                  <a:srgbClr val="002060"/>
                </a:solidFill>
              </a:rPr>
              <a:t>спутниковые технологии</a:t>
            </a:r>
          </a:p>
          <a:p>
            <a:r>
              <a:rPr lang="ru-RU" dirty="0">
                <a:solidFill>
                  <a:srgbClr val="002060"/>
                </a:solidFill>
              </a:rPr>
              <a:t>электронная почта</a:t>
            </a:r>
          </a:p>
          <a:p>
            <a:r>
              <a:rPr lang="ru-RU" dirty="0">
                <a:solidFill>
                  <a:srgbClr val="002060"/>
                </a:solidFill>
              </a:rPr>
              <a:t>мультимедийные средства</a:t>
            </a:r>
          </a:p>
          <a:p>
            <a:r>
              <a:rPr lang="ru-RU" dirty="0">
                <a:solidFill>
                  <a:srgbClr val="002060"/>
                </a:solidFill>
              </a:rPr>
              <a:t>программное обеспечение и пр.</a:t>
            </a:r>
          </a:p>
        </p:txBody>
      </p:sp>
    </p:spTree>
    <p:extLst>
      <p:ext uri="{BB962C8B-B14F-4D97-AF65-F5344CB8AC3E}">
        <p14:creationId xmlns:p14="http://schemas.microsoft.com/office/powerpoint/2010/main" val="2471584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>
                <a:solidFill>
                  <a:srgbClr val="002060"/>
                </a:solidFill>
              </a:rPr>
              <a:t>Все информационные и коммуникационные средства, которые используются в сфере образования, можно поделить на два вида</a:t>
            </a:r>
            <a:r>
              <a:rPr lang="ru-RU" dirty="0" smtClean="0">
                <a:solidFill>
                  <a:srgbClr val="002060"/>
                </a:solidFill>
              </a:rPr>
              <a:t>:</a:t>
            </a:r>
          </a:p>
          <a:p>
            <a:pPr marL="0" indent="0">
              <a:buNone/>
            </a:pPr>
            <a:endParaRPr lang="ru-RU" dirty="0">
              <a:solidFill>
                <a:srgbClr val="002060"/>
              </a:solidFill>
            </a:endParaRPr>
          </a:p>
          <a:p>
            <a:r>
              <a:rPr lang="ru-RU" b="1" u="sng" dirty="0" smtClean="0">
                <a:solidFill>
                  <a:srgbClr val="002060"/>
                </a:solidFill>
              </a:rPr>
              <a:t>Программные</a:t>
            </a:r>
            <a:r>
              <a:rPr lang="ru-RU" dirty="0" smtClean="0">
                <a:solidFill>
                  <a:srgbClr val="002060"/>
                </a:solidFill>
              </a:rPr>
              <a:t> (для развитие воображения, мышления, памяти, говорящие словари иностранных языков, простейшие графические редакторы, игры-путешествия; обучение чтению, математике; использование мультимедийных презентаций)</a:t>
            </a:r>
          </a:p>
          <a:p>
            <a:r>
              <a:rPr lang="ru-RU" b="1" u="sng" dirty="0" smtClean="0">
                <a:solidFill>
                  <a:srgbClr val="002060"/>
                </a:solidFill>
              </a:rPr>
              <a:t>Аппаратные</a:t>
            </a:r>
            <a:r>
              <a:rPr lang="ru-RU" dirty="0" smtClean="0">
                <a:solidFill>
                  <a:srgbClr val="002060"/>
                </a:solidFill>
              </a:rPr>
              <a:t> (</a:t>
            </a:r>
            <a:r>
              <a:rPr lang="ru-RU" dirty="0">
                <a:solidFill>
                  <a:srgbClr val="002060"/>
                </a:solidFill>
              </a:rPr>
              <a:t>к</a:t>
            </a:r>
            <a:r>
              <a:rPr lang="ru-RU" dirty="0" smtClean="0">
                <a:solidFill>
                  <a:srgbClr val="002060"/>
                </a:solidFill>
              </a:rPr>
              <a:t>омпьютер, принтер, проектор, телекоммуникационный </a:t>
            </a:r>
            <a:r>
              <a:rPr lang="ru-RU" dirty="0">
                <a:solidFill>
                  <a:srgbClr val="002060"/>
                </a:solidFill>
              </a:rPr>
              <a:t>блок </a:t>
            </a:r>
            <a:r>
              <a:rPr lang="ru-RU" dirty="0" smtClean="0">
                <a:solidFill>
                  <a:srgbClr val="002060"/>
                </a:solidFill>
              </a:rPr>
              <a:t>(спутниковая связь),клавиатура </a:t>
            </a:r>
            <a:r>
              <a:rPr lang="ru-RU" dirty="0">
                <a:solidFill>
                  <a:srgbClr val="002060"/>
                </a:solidFill>
              </a:rPr>
              <a:t>и </a:t>
            </a:r>
            <a:r>
              <a:rPr lang="ru-RU" dirty="0" smtClean="0">
                <a:solidFill>
                  <a:srgbClr val="002060"/>
                </a:solidFill>
              </a:rPr>
              <a:t>мышь, сканер</a:t>
            </a:r>
            <a:r>
              <a:rPr lang="ru-RU" dirty="0">
                <a:solidFill>
                  <a:srgbClr val="002060"/>
                </a:solidFill>
              </a:rPr>
              <a:t>, фотоаппарат, видеокамера, аудио и видео магнитофон</a:t>
            </a:r>
            <a:r>
              <a:rPr lang="ru-RU" dirty="0" smtClean="0">
                <a:solidFill>
                  <a:srgbClr val="002060"/>
                </a:solidFill>
              </a:rPr>
              <a:t>).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2494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504056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002060"/>
                </a:solidFill>
              </a:rPr>
              <a:t>Основные формы использования ИКТ в  работе: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412776"/>
            <a:ext cx="8748464" cy="5184576"/>
          </a:xfrm>
        </p:spPr>
        <p:txBody>
          <a:bodyPr>
            <a:noAutofit/>
          </a:bodyPr>
          <a:lstStyle/>
          <a:p>
            <a:pPr>
              <a:buFont typeface="+mj-lt"/>
              <a:buAutoNum type="arabicPeriod"/>
            </a:pPr>
            <a:r>
              <a:rPr lang="ru-RU" sz="1800" dirty="0" smtClean="0">
                <a:solidFill>
                  <a:srgbClr val="002060"/>
                </a:solidFill>
              </a:rPr>
              <a:t>Подбор </a:t>
            </a:r>
            <a:r>
              <a:rPr lang="ru-RU" sz="1800" dirty="0">
                <a:solidFill>
                  <a:srgbClr val="002060"/>
                </a:solidFill>
              </a:rPr>
              <a:t>иллюстративного материала к занятиям, оформлению родительских уголков, группы, информационного материала для оформления стендов, папок-передвижек, (сканирование, Интернет; принтер, презентация);</a:t>
            </a:r>
          </a:p>
          <a:p>
            <a:pPr>
              <a:buFont typeface="+mj-lt"/>
              <a:buAutoNum type="arabicPeriod"/>
            </a:pPr>
            <a:r>
              <a:rPr lang="ru-RU" sz="1800" dirty="0" smtClean="0">
                <a:solidFill>
                  <a:srgbClr val="002060"/>
                </a:solidFill>
              </a:rPr>
              <a:t>Подбор </a:t>
            </a:r>
            <a:r>
              <a:rPr lang="ru-RU" sz="1800" dirty="0">
                <a:solidFill>
                  <a:srgbClr val="002060"/>
                </a:solidFill>
              </a:rPr>
              <a:t>дополнительного познавательного материала к занятиям (энциклопедии);</a:t>
            </a:r>
          </a:p>
          <a:p>
            <a:pPr>
              <a:buFont typeface="+mj-lt"/>
              <a:buAutoNum type="arabicPeriod"/>
            </a:pPr>
            <a:r>
              <a:rPr lang="ru-RU" sz="1800" dirty="0" smtClean="0">
                <a:solidFill>
                  <a:srgbClr val="002060"/>
                </a:solidFill>
              </a:rPr>
              <a:t>Оформление </a:t>
            </a:r>
            <a:r>
              <a:rPr lang="ru-RU" sz="1800" dirty="0">
                <a:solidFill>
                  <a:srgbClr val="002060"/>
                </a:solidFill>
              </a:rPr>
              <a:t>групповой документации (списки детей, сведения о родителях, диагностику развития детей, планирование, мониторинг выполнения программы и т.п</a:t>
            </a:r>
            <a:r>
              <a:rPr lang="ru-RU" sz="1800" dirty="0" smtClean="0">
                <a:solidFill>
                  <a:srgbClr val="002060"/>
                </a:solidFill>
              </a:rPr>
              <a:t>.); </a:t>
            </a:r>
          </a:p>
          <a:p>
            <a:pPr>
              <a:buFont typeface="+mj-lt"/>
              <a:buAutoNum type="arabicPeriod"/>
            </a:pPr>
            <a:r>
              <a:rPr lang="ru-RU" sz="1800" dirty="0" smtClean="0">
                <a:solidFill>
                  <a:srgbClr val="002060"/>
                </a:solidFill>
              </a:rPr>
              <a:t>Создание </a:t>
            </a:r>
            <a:r>
              <a:rPr lang="ru-RU" sz="1800" dirty="0">
                <a:solidFill>
                  <a:srgbClr val="002060"/>
                </a:solidFill>
              </a:rPr>
              <a:t>презентаций в программе </a:t>
            </a:r>
            <a:r>
              <a:rPr lang="ru-RU" sz="1800" dirty="0" err="1">
                <a:solidFill>
                  <a:srgbClr val="002060"/>
                </a:solidFill>
              </a:rPr>
              <a:t>Рower</a:t>
            </a:r>
            <a:r>
              <a:rPr lang="ru-RU" sz="1800" dirty="0">
                <a:solidFill>
                  <a:srgbClr val="002060"/>
                </a:solidFill>
              </a:rPr>
              <a:t> </a:t>
            </a:r>
            <a:r>
              <a:rPr lang="ru-RU" sz="1800" dirty="0" err="1" smtClean="0">
                <a:solidFill>
                  <a:srgbClr val="002060"/>
                </a:solidFill>
              </a:rPr>
              <a:t>Рoint</a:t>
            </a:r>
            <a:r>
              <a:rPr lang="ru-RU" sz="1800" dirty="0" smtClean="0">
                <a:solidFill>
                  <a:srgbClr val="002060"/>
                </a:solidFill>
              </a:rPr>
              <a:t>;</a:t>
            </a:r>
          </a:p>
          <a:p>
            <a:pPr>
              <a:buFont typeface="+mj-lt"/>
              <a:buAutoNum type="arabicPeriod"/>
            </a:pPr>
            <a:r>
              <a:rPr lang="ru-RU" sz="1800" dirty="0" smtClean="0">
                <a:solidFill>
                  <a:srgbClr val="002060"/>
                </a:solidFill>
              </a:rPr>
              <a:t>Использование </a:t>
            </a:r>
            <a:r>
              <a:rPr lang="ru-RU" sz="1800" dirty="0">
                <a:solidFill>
                  <a:srgbClr val="002060"/>
                </a:solidFill>
              </a:rPr>
              <a:t>цифровой фотоаппаратуры и программ редактирования </a:t>
            </a:r>
            <a:r>
              <a:rPr lang="ru-RU" sz="1800" dirty="0" smtClean="0">
                <a:solidFill>
                  <a:srgbClr val="002060"/>
                </a:solidFill>
              </a:rPr>
              <a:t>фотографий</a:t>
            </a:r>
            <a:r>
              <a:rPr lang="ru-RU" sz="1800" dirty="0">
                <a:solidFill>
                  <a:srgbClr val="002060"/>
                </a:solidFill>
              </a:rPr>
              <a:t>;</a:t>
            </a:r>
            <a:endParaRPr lang="ru-RU" sz="1800" dirty="0" smtClean="0">
              <a:solidFill>
                <a:srgbClr val="002060"/>
              </a:solidFill>
            </a:endParaRPr>
          </a:p>
          <a:p>
            <a:pPr>
              <a:buFont typeface="+mj-lt"/>
              <a:buAutoNum type="arabicPeriod"/>
            </a:pPr>
            <a:r>
              <a:rPr lang="ru-RU" sz="1800" dirty="0" smtClean="0">
                <a:solidFill>
                  <a:srgbClr val="002060"/>
                </a:solidFill>
              </a:rPr>
              <a:t>Использование </a:t>
            </a:r>
            <a:r>
              <a:rPr lang="ru-RU" sz="1800" dirty="0">
                <a:solidFill>
                  <a:srgbClr val="002060"/>
                </a:solidFill>
              </a:rPr>
              <a:t>видеокамеры и соответствующих программ (принципиально новый способ для просмотра, хранения и предоставления для общего доступа всего видеоматериала, можно быстро создать незамысловатые фильмы, добавив к видео титры, переходы между сценами, фоновую музыку или наложение </a:t>
            </a:r>
            <a:r>
              <a:rPr lang="ru-RU" sz="1800" dirty="0" smtClean="0">
                <a:solidFill>
                  <a:srgbClr val="002060"/>
                </a:solidFill>
              </a:rPr>
              <a:t>голоса);</a:t>
            </a: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2700698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Продолжение: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AutoNum type="arabicPeriod" startAt="7"/>
            </a:pPr>
            <a:r>
              <a:rPr lang="ru-RU" sz="1800" dirty="0" smtClean="0">
                <a:solidFill>
                  <a:srgbClr val="002060"/>
                </a:solidFill>
              </a:rPr>
              <a:t>Использование </a:t>
            </a:r>
            <a:r>
              <a:rPr lang="ru-RU" sz="1800" dirty="0">
                <a:solidFill>
                  <a:srgbClr val="002060"/>
                </a:solidFill>
              </a:rPr>
              <a:t>Интернета в педагогической деятельности, с целью информационного и научно-методического сопровождения образовательного процесса в дошкольном </a:t>
            </a:r>
            <a:r>
              <a:rPr lang="ru-RU" sz="1800" dirty="0" smtClean="0">
                <a:solidFill>
                  <a:srgbClr val="002060"/>
                </a:solidFill>
              </a:rPr>
              <a:t>учреждении;</a:t>
            </a:r>
          </a:p>
          <a:p>
            <a:pPr lvl="0">
              <a:buAutoNum type="arabicPeriod" startAt="7"/>
            </a:pPr>
            <a:r>
              <a:rPr lang="ru-RU" sz="1800" dirty="0" smtClean="0">
                <a:solidFill>
                  <a:srgbClr val="002060"/>
                </a:solidFill>
              </a:rPr>
              <a:t>Обмен </a:t>
            </a:r>
            <a:r>
              <a:rPr lang="ru-RU" sz="1800" dirty="0">
                <a:solidFill>
                  <a:srgbClr val="002060"/>
                </a:solidFill>
              </a:rPr>
              <a:t>опытом, знакомство с периодикой, наработками других педагогов. Многие журналы имеют электронную версию в сети Интернет, скачав их, можно создать </a:t>
            </a:r>
            <a:r>
              <a:rPr lang="ru-RU" sz="1800" dirty="0" err="1">
                <a:solidFill>
                  <a:srgbClr val="002060"/>
                </a:solidFill>
              </a:rPr>
              <a:t>медиатеку</a:t>
            </a:r>
            <a:r>
              <a:rPr lang="ru-RU" sz="1800" dirty="0">
                <a:solidFill>
                  <a:srgbClr val="002060"/>
                </a:solidFill>
              </a:rPr>
              <a:t> статей по направлениям образовательной работы </a:t>
            </a:r>
            <a:r>
              <a:rPr lang="ru-RU" sz="1800" dirty="0" smtClean="0">
                <a:solidFill>
                  <a:srgbClr val="002060"/>
                </a:solidFill>
              </a:rPr>
              <a:t>;</a:t>
            </a:r>
          </a:p>
          <a:p>
            <a:pPr lvl="0">
              <a:buAutoNum type="arabicPeriod" startAt="7"/>
            </a:pPr>
            <a:r>
              <a:rPr lang="ru-RU" sz="1800" dirty="0" smtClean="0">
                <a:solidFill>
                  <a:srgbClr val="002060"/>
                </a:solidFill>
              </a:rPr>
              <a:t>Оформление </a:t>
            </a:r>
            <a:r>
              <a:rPr lang="ru-RU" sz="1800" dirty="0">
                <a:solidFill>
                  <a:srgbClr val="002060"/>
                </a:solidFill>
              </a:rPr>
              <a:t>буклетов, электронного портфолио группы, материалов по различным направлениям </a:t>
            </a:r>
            <a:r>
              <a:rPr lang="ru-RU" sz="1800" dirty="0" smtClean="0">
                <a:solidFill>
                  <a:srgbClr val="002060"/>
                </a:solidFill>
              </a:rPr>
              <a:t>деятельности;</a:t>
            </a:r>
          </a:p>
          <a:p>
            <a:pPr lvl="0">
              <a:buAutoNum type="arabicPeriod" startAt="7"/>
            </a:pPr>
            <a:r>
              <a:rPr lang="ru-RU" sz="1800" dirty="0" smtClean="0">
                <a:solidFill>
                  <a:srgbClr val="002060"/>
                </a:solidFill>
              </a:rPr>
              <a:t>Создание </a:t>
            </a:r>
            <a:r>
              <a:rPr lang="ru-RU" sz="1800" dirty="0" err="1">
                <a:solidFill>
                  <a:srgbClr val="002060"/>
                </a:solidFill>
              </a:rPr>
              <a:t>медиатек</a:t>
            </a:r>
            <a:r>
              <a:rPr lang="ru-RU" sz="1800" dirty="0">
                <a:solidFill>
                  <a:srgbClr val="002060"/>
                </a:solidFill>
              </a:rPr>
              <a:t>, которые представляют интерес, как для педагогов, так и для </a:t>
            </a:r>
            <a:r>
              <a:rPr lang="ru-RU" sz="1800" dirty="0" smtClean="0">
                <a:solidFill>
                  <a:srgbClr val="002060"/>
                </a:solidFill>
              </a:rPr>
              <a:t>родителей;</a:t>
            </a:r>
          </a:p>
          <a:p>
            <a:pPr lvl="0">
              <a:buAutoNum type="arabicPeriod" startAt="7"/>
            </a:pPr>
            <a:r>
              <a:rPr lang="ru-RU" sz="1800" dirty="0" smtClean="0">
                <a:solidFill>
                  <a:srgbClr val="002060"/>
                </a:solidFill>
              </a:rPr>
              <a:t>Создание </a:t>
            </a:r>
            <a:r>
              <a:rPr lang="ru-RU" sz="1800" dirty="0">
                <a:solidFill>
                  <a:srgbClr val="002060"/>
                </a:solidFill>
              </a:rPr>
              <a:t>электронной почты, ведение сайта ДОУ с ссылками на </a:t>
            </a:r>
            <a:r>
              <a:rPr lang="ru-RU" sz="1800" dirty="0" smtClean="0">
                <a:solidFill>
                  <a:srgbClr val="002060"/>
                </a:solidFill>
              </a:rPr>
              <a:t>группы;</a:t>
            </a:r>
          </a:p>
          <a:p>
            <a:pPr lvl="0">
              <a:buAutoNum type="arabicPeriod" startAt="7"/>
            </a:pPr>
            <a:r>
              <a:rPr lang="ru-RU" sz="1800" dirty="0" smtClean="0">
                <a:solidFill>
                  <a:srgbClr val="002060"/>
                </a:solidFill>
              </a:rPr>
              <a:t>Для </a:t>
            </a:r>
            <a:r>
              <a:rPr lang="ru-RU" sz="1800" dirty="0">
                <a:solidFill>
                  <a:srgbClr val="002060"/>
                </a:solidFill>
              </a:rPr>
              <a:t>ведения обстоятельных обсуждений педагогических тем с коллегами и консультации со специалистами возможно использование форумов в сетевых педагогических сообществах.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8284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2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2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>
                <a:solidFill>
                  <a:srgbClr val="002060"/>
                </a:solidFill>
              </a:rPr>
              <a:t>Устройство </a:t>
            </a:r>
            <a:r>
              <a:rPr lang="ru-RU" dirty="0" smtClean="0">
                <a:solidFill>
                  <a:srgbClr val="002060"/>
                </a:solidFill>
              </a:rPr>
              <a:t>компьютера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dirty="0" smtClean="0">
                <a:solidFill>
                  <a:srgbClr val="002060"/>
                </a:solidFill>
              </a:rPr>
              <a:t>Схема компьютера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48746" y="2268857"/>
            <a:ext cx="3320128" cy="937917"/>
          </a:xfrm>
          <a:prstGeom prst="rect">
            <a:avLst/>
          </a:prstGeom>
          <a:solidFill>
            <a:sysClr val="window" lastClr="FFFFFF"/>
          </a:solidFill>
          <a:ln w="15875" cap="flat" cmpd="sng" algn="ctr">
            <a:solidFill>
              <a:srgbClr val="31B6FD">
                <a:shade val="75000"/>
                <a:lumMod val="8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0" i="0" u="sng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ndara"/>
                <a:ea typeface="+mn-ea"/>
                <a:cs typeface="+mn-cs"/>
                <a:hlinkClick r:id="rId2" action="ppaction://hlinksldjump"/>
              </a:rPr>
              <a:t>Процессор</a:t>
            </a:r>
            <a:endParaRPr kumimoji="0" lang="ru-RU" sz="3600" b="0" i="0" u="sng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749485" y="2234809"/>
            <a:ext cx="3312368" cy="936104"/>
          </a:xfrm>
          <a:prstGeom prst="rect">
            <a:avLst/>
          </a:prstGeom>
          <a:solidFill>
            <a:sysClr val="window" lastClr="FFFFFF"/>
          </a:solidFill>
          <a:ln w="15875" cap="flat" cmpd="sng" algn="ctr">
            <a:solidFill>
              <a:srgbClr val="31B6FD">
                <a:shade val="75000"/>
                <a:lumMod val="8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0" i="0" u="sng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ndara"/>
                <a:ea typeface="+mn-ea"/>
                <a:cs typeface="+mn-cs"/>
                <a:hlinkClick r:id="rId3" action="ppaction://hlinksldjump"/>
              </a:rPr>
              <a:t>Оперативная память</a:t>
            </a:r>
            <a:endParaRPr kumimoji="0" lang="ru-RU" sz="3600" b="0" i="0" u="sng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83568" y="3418125"/>
            <a:ext cx="7920880" cy="720080"/>
          </a:xfrm>
          <a:prstGeom prst="rect">
            <a:avLst/>
          </a:prstGeom>
          <a:solidFill>
            <a:sysClr val="window" lastClr="FFFFFF"/>
          </a:solidFill>
          <a:ln w="15875" cap="flat" cmpd="sng" algn="ctr">
            <a:solidFill>
              <a:srgbClr val="31B6FD">
                <a:shade val="75000"/>
                <a:lumMod val="8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0" i="0" u="sng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ndara"/>
                <a:ea typeface="+mn-ea"/>
                <a:cs typeface="+mn-cs"/>
              </a:rPr>
              <a:t>Магистраль</a:t>
            </a:r>
            <a:endParaRPr kumimoji="0" lang="ru-RU" sz="3600" b="0" i="0" u="sng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39552" y="4405911"/>
            <a:ext cx="2520280" cy="1124924"/>
          </a:xfrm>
          <a:prstGeom prst="rect">
            <a:avLst/>
          </a:prstGeom>
          <a:solidFill>
            <a:sysClr val="window" lastClr="FFFFFF"/>
          </a:solidFill>
          <a:ln w="15875" cap="flat" cmpd="sng" algn="ctr">
            <a:solidFill>
              <a:srgbClr val="31B6FD">
                <a:shade val="75000"/>
                <a:lumMod val="8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0" i="0" u="sng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ndara"/>
                <a:ea typeface="+mn-ea"/>
                <a:cs typeface="+mn-cs"/>
                <a:hlinkClick r:id="rId4" action="ppaction://hlinksldjump"/>
              </a:rPr>
              <a:t>Устройства ввода</a:t>
            </a:r>
            <a:endParaRPr kumimoji="0" lang="ru-RU" sz="3600" b="0" i="0" u="sng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167844" y="4405912"/>
            <a:ext cx="2952328" cy="1124923"/>
          </a:xfrm>
          <a:prstGeom prst="rect">
            <a:avLst/>
          </a:prstGeom>
          <a:solidFill>
            <a:sysClr val="window" lastClr="FFFFFF"/>
          </a:solidFill>
          <a:ln w="15875" cap="flat" cmpd="sng" algn="ctr">
            <a:solidFill>
              <a:srgbClr val="31B6FD">
                <a:shade val="75000"/>
                <a:lumMod val="8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0" i="0" u="sng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ndara"/>
                <a:ea typeface="+mn-ea"/>
                <a:cs typeface="+mn-cs"/>
                <a:hlinkClick r:id="rId5" action="ppaction://hlinksldjump"/>
              </a:rPr>
              <a:t>Долговременная память</a:t>
            </a:r>
            <a:endParaRPr kumimoji="0" lang="ru-RU" sz="3600" b="0" i="0" u="sng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233322" y="4405911"/>
            <a:ext cx="2731166" cy="1124924"/>
          </a:xfrm>
          <a:prstGeom prst="rect">
            <a:avLst/>
          </a:prstGeom>
          <a:solidFill>
            <a:sysClr val="window" lastClr="FFFFFF"/>
          </a:solidFill>
          <a:ln w="15875" cap="flat" cmpd="sng" algn="ctr">
            <a:solidFill>
              <a:srgbClr val="31B6FD">
                <a:shade val="75000"/>
                <a:lumMod val="8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0" i="0" u="sng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ndara"/>
                <a:ea typeface="+mn-ea"/>
                <a:cs typeface="+mn-cs"/>
                <a:hlinkClick r:id="rId6" action="ppaction://hlinksldjump"/>
              </a:rPr>
              <a:t>Устройства вывода</a:t>
            </a:r>
            <a:endParaRPr kumimoji="0" lang="ru-RU" sz="3600" b="0" i="0" u="sng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08442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75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25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85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solidFill>
                  <a:srgbClr val="002060"/>
                </a:solidFill>
              </a:rPr>
              <a:t>     Процессор                  Оперативная память</a:t>
            </a:r>
          </a:p>
          <a:p>
            <a:pPr marL="0" indent="0">
              <a:buNone/>
            </a:pPr>
            <a:endParaRPr lang="ru-RU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ru-RU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ru-RU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ru-RU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002060"/>
                </a:solidFill>
              </a:rPr>
              <a:t>                     </a:t>
            </a:r>
          </a:p>
          <a:p>
            <a:pPr marL="0" indent="0">
              <a:buNone/>
            </a:pPr>
            <a:endParaRPr lang="ru-RU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002060"/>
                </a:solidFill>
              </a:rPr>
              <a:t>Магистраль</a:t>
            </a:r>
          </a:p>
          <a:p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130" y="1555395"/>
            <a:ext cx="2655763" cy="2395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7853" y="1555395"/>
            <a:ext cx="4281239" cy="210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 descr="C:\Users\user\Desktop\ide_cabl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1611" y="4218922"/>
            <a:ext cx="2672135" cy="1741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трелка вниз 3"/>
          <p:cNvSpPr/>
          <p:nvPr/>
        </p:nvSpPr>
        <p:spPr>
          <a:xfrm>
            <a:off x="1763688" y="1052736"/>
            <a:ext cx="314324" cy="7052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низ 4"/>
          <p:cNvSpPr/>
          <p:nvPr/>
        </p:nvSpPr>
        <p:spPr>
          <a:xfrm>
            <a:off x="6698749" y="1124744"/>
            <a:ext cx="315772" cy="63322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право 5"/>
          <p:cNvSpPr/>
          <p:nvPr/>
        </p:nvSpPr>
        <p:spPr>
          <a:xfrm>
            <a:off x="2843808" y="4713138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4764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25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25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25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15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25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25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25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Устройства ввода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000" dirty="0" smtClean="0">
                <a:solidFill>
                  <a:srgbClr val="002060"/>
                </a:solidFill>
              </a:rPr>
              <a:t>Клавиатура</a:t>
            </a:r>
          </a:p>
          <a:p>
            <a:endParaRPr lang="ru-RU" sz="2000" dirty="0">
              <a:solidFill>
                <a:srgbClr val="002060"/>
              </a:solidFill>
            </a:endParaRPr>
          </a:p>
          <a:p>
            <a:r>
              <a:rPr lang="ru-RU" sz="2000" dirty="0" smtClean="0">
                <a:solidFill>
                  <a:srgbClr val="002060"/>
                </a:solidFill>
              </a:rPr>
              <a:t>Мышь</a:t>
            </a:r>
          </a:p>
          <a:p>
            <a:endParaRPr lang="ru-RU" sz="2000" dirty="0">
              <a:solidFill>
                <a:srgbClr val="002060"/>
              </a:solidFill>
            </a:endParaRPr>
          </a:p>
          <a:p>
            <a:r>
              <a:rPr lang="ru-RU" sz="2000" dirty="0">
                <a:solidFill>
                  <a:srgbClr val="002060"/>
                </a:solidFill>
              </a:rPr>
              <a:t>Графический </a:t>
            </a:r>
            <a:r>
              <a:rPr lang="ru-RU" sz="2000" dirty="0" smtClean="0">
                <a:solidFill>
                  <a:srgbClr val="002060"/>
                </a:solidFill>
              </a:rPr>
              <a:t>планшет</a:t>
            </a:r>
          </a:p>
          <a:p>
            <a:endParaRPr lang="ru-RU" sz="2000" dirty="0">
              <a:solidFill>
                <a:srgbClr val="002060"/>
              </a:solidFill>
            </a:endParaRPr>
          </a:p>
          <a:p>
            <a:r>
              <a:rPr lang="ru-RU" sz="2000" dirty="0" smtClean="0">
                <a:solidFill>
                  <a:srgbClr val="002060"/>
                </a:solidFill>
              </a:rPr>
              <a:t>Сканер</a:t>
            </a:r>
          </a:p>
          <a:p>
            <a:endParaRPr lang="ru-RU" sz="2000" dirty="0">
              <a:solidFill>
                <a:srgbClr val="002060"/>
              </a:solidFill>
            </a:endParaRPr>
          </a:p>
          <a:p>
            <a:r>
              <a:rPr lang="ru-RU" sz="2000" dirty="0">
                <a:solidFill>
                  <a:srgbClr val="002060"/>
                </a:solidFill>
              </a:rPr>
              <a:t>Цифровая </a:t>
            </a:r>
            <a:r>
              <a:rPr lang="ru-RU" sz="2000" dirty="0" smtClean="0">
                <a:solidFill>
                  <a:srgbClr val="002060"/>
                </a:solidFill>
              </a:rPr>
              <a:t>камера</a:t>
            </a:r>
          </a:p>
          <a:p>
            <a:endParaRPr lang="ru-RU" sz="2000" dirty="0">
              <a:solidFill>
                <a:srgbClr val="002060"/>
              </a:solidFill>
            </a:endParaRPr>
          </a:p>
          <a:p>
            <a:r>
              <a:rPr lang="ru-RU" sz="2000" dirty="0">
                <a:solidFill>
                  <a:srgbClr val="002060"/>
                </a:solidFill>
              </a:rPr>
              <a:t>Микрофон</a:t>
            </a:r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8949" y="937072"/>
            <a:ext cx="1927225" cy="121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600" y="1785813"/>
            <a:ext cx="1427163" cy="1427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0699" y="2149922"/>
            <a:ext cx="2200275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0100" y="3048000"/>
            <a:ext cx="1993900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077072"/>
            <a:ext cx="2011363" cy="1427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1865" y="4626347"/>
            <a:ext cx="2305050" cy="230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Стрелка вправо 3"/>
          <p:cNvSpPr/>
          <p:nvPr/>
        </p:nvSpPr>
        <p:spPr>
          <a:xfrm>
            <a:off x="2225439" y="1543497"/>
            <a:ext cx="4613509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4224" y="2938338"/>
            <a:ext cx="1006475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25" y="2224756"/>
            <a:ext cx="1006475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1943" y="4516015"/>
            <a:ext cx="567929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645" y="5478526"/>
            <a:ext cx="350222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250" y="3784855"/>
            <a:ext cx="5403850" cy="388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4188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2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2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2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25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25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5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0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25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2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2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3500"/>
                            </p:stCondLst>
                            <p:childTnLst>
                              <p:par>
                                <p:cTn id="5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4500"/>
                            </p:stCondLst>
                            <p:childTnLst>
                              <p:par>
                                <p:cTn id="6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25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25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25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6000"/>
                            </p:stCondLst>
                            <p:childTnLst>
                              <p:par>
                                <p:cTn id="71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25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25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25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7500"/>
                            </p:stCondLst>
                            <p:childTnLst>
                              <p:par>
                                <p:cTn id="77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25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25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25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9000"/>
                            </p:stCondLst>
                            <p:childTnLst>
                              <p:par>
                                <p:cTn id="83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25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25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25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500"/>
                            </p:stCondLst>
                            <p:childTnLst>
                              <p:par>
                                <p:cTn id="89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25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25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25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2000"/>
                            </p:stCondLst>
                            <p:childTnLst>
                              <p:par>
                                <p:cTn id="9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25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25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25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3500"/>
                            </p:stCondLst>
                            <p:childTnLst>
                              <p:par>
                                <p:cTn id="101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25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25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25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5000"/>
                            </p:stCondLst>
                            <p:childTnLst>
                              <p:par>
                                <p:cTn id="107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25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25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25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6500"/>
                            </p:stCondLst>
                            <p:childTnLst>
                              <p:par>
                                <p:cTn id="113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25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25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25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002060"/>
                </a:solidFill>
              </a:rPr>
              <a:t>Устройства вывода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200" dirty="0">
                <a:solidFill>
                  <a:srgbClr val="073E87"/>
                </a:solidFill>
                <a:latin typeface="Candara"/>
                <a:hlinkClick r:id="" action="ppaction://noaction"/>
              </a:rPr>
              <a:t>Монитор</a:t>
            </a:r>
            <a:r>
              <a:rPr lang="ru-RU" sz="2200" dirty="0">
                <a:solidFill>
                  <a:srgbClr val="073E87"/>
                </a:solidFill>
                <a:latin typeface="Candara"/>
              </a:rPr>
              <a:t>                 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endParaRPr lang="ru-RU" sz="2200" dirty="0">
              <a:solidFill>
                <a:srgbClr val="073E87"/>
              </a:solidFill>
              <a:latin typeface="Candara"/>
            </a:endParaRP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endParaRPr lang="ru-RU" sz="2200" dirty="0">
              <a:solidFill>
                <a:srgbClr val="073E87"/>
              </a:solidFill>
              <a:latin typeface="Candara"/>
            </a:endParaRP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endParaRPr lang="ru-RU" sz="2200" dirty="0">
              <a:solidFill>
                <a:srgbClr val="073E87"/>
              </a:solidFill>
              <a:latin typeface="Candara"/>
            </a:endParaRP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200" dirty="0">
                <a:solidFill>
                  <a:srgbClr val="073E87"/>
                </a:solidFill>
                <a:latin typeface="Candara"/>
                <a:hlinkClick r:id="" action="ppaction://noaction"/>
              </a:rPr>
              <a:t>Принтер</a:t>
            </a:r>
            <a:endParaRPr lang="ru-RU" sz="2200" dirty="0">
              <a:solidFill>
                <a:srgbClr val="073E87"/>
              </a:solidFill>
              <a:latin typeface="Candara"/>
            </a:endParaRP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endParaRPr lang="ru-RU" sz="2200" dirty="0">
              <a:solidFill>
                <a:srgbClr val="073E87"/>
              </a:solidFill>
              <a:latin typeface="Candara"/>
            </a:endParaRP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endParaRPr lang="ru-RU" sz="2200" dirty="0">
              <a:solidFill>
                <a:srgbClr val="073E87"/>
              </a:solidFill>
              <a:latin typeface="Candara"/>
            </a:endParaRP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endParaRPr lang="ru-RU" sz="2200" dirty="0">
              <a:solidFill>
                <a:srgbClr val="073E87"/>
              </a:solidFill>
              <a:latin typeface="Candara"/>
            </a:endParaRP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200" dirty="0">
                <a:solidFill>
                  <a:srgbClr val="073E87"/>
                </a:solidFill>
                <a:latin typeface="Candara"/>
                <a:hlinkClick r:id="" action="ppaction://noaction"/>
              </a:rPr>
              <a:t>Колонки</a:t>
            </a:r>
            <a:endParaRPr lang="ru-RU" sz="2200" dirty="0">
              <a:solidFill>
                <a:srgbClr val="073E87"/>
              </a:solidFill>
              <a:latin typeface="Candara"/>
            </a:endParaRPr>
          </a:p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133475"/>
            <a:ext cx="2084387" cy="1566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564904"/>
            <a:ext cx="2663825" cy="145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9324" y="4042175"/>
            <a:ext cx="2206625" cy="1652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0792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2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5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25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25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25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25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7776863" cy="57935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5562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Наш девиз: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980728"/>
            <a:ext cx="7770254" cy="5664733"/>
          </a:xfrm>
        </p:spPr>
      </p:pic>
    </p:spTree>
    <p:extLst>
      <p:ext uri="{BB962C8B-B14F-4D97-AF65-F5344CB8AC3E}">
        <p14:creationId xmlns:p14="http://schemas.microsoft.com/office/powerpoint/2010/main" val="1370985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65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50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47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47" tmFilter="0, 0; 0.125,0.2665; 0.25,0.4; 0.375,0.465; 0.5,0.5;  0.625,0.535; 0.75,0.6; 0.875,0.7335; 1,1">
                                          <p:stCondLst>
                                            <p:cond delay="74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73" tmFilter="0, 0; 0.125,0.2665; 0.25,0.4; 0.375,0.465; 0.5,0.5;  0.625,0.535; 0.75,0.6; 0.875,0.7335; 1,1">
                                          <p:stCondLst>
                                            <p:cond delay="149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85" tmFilter="0, 0; 0.125,0.2665; 0.25,0.4; 0.375,0.465; 0.5,0.5;  0.625,0.535; 0.75,0.6; 0.875,0.7335; 1,1">
                                          <p:stCondLst>
                                            <p:cond delay="186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9">
                                          <p:stCondLst>
                                            <p:cond delay="73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87" decel="50000">
                                          <p:stCondLst>
                                            <p:cond delay="76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9">
                                          <p:stCondLst>
                                            <p:cond delay="14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87" decel="50000">
                                          <p:stCondLst>
                                            <p:cond delay="150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9">
                                          <p:stCondLst>
                                            <p:cond delay="184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87" decel="50000">
                                          <p:stCondLst>
                                            <p:cond delay="18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9">
                                          <p:stCondLst>
                                            <p:cond delay="20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87" decel="50000">
                                          <p:stCondLst>
                                            <p:cond delay="206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475</Words>
  <Application>Microsoft Office PowerPoint</Application>
  <PresentationFormat>Экран (4:3)</PresentationFormat>
  <Paragraphs>82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16" baseType="lpstr">
      <vt:lpstr>Тема Office</vt:lpstr>
      <vt:lpstr>Специальное оформление</vt:lpstr>
      <vt:lpstr>ИКТ</vt:lpstr>
      <vt:lpstr>Технология </vt:lpstr>
      <vt:lpstr> К числу современных образовательных технологий можно отнести: </vt:lpstr>
      <vt:lpstr>ИКТ – это информационные и коммуникационные технологии, в состав которых входят различные цифровые технологии, с помощью которых можно создать, сохранить, распространить, передать определенную информацию или оказать услуги.</vt:lpstr>
      <vt:lpstr>К ИКТ относятся: </vt:lpstr>
      <vt:lpstr>Презентация PowerPoint</vt:lpstr>
      <vt:lpstr>Основные формы использования ИКТ в  работе:</vt:lpstr>
      <vt:lpstr>Продолжение:</vt:lpstr>
      <vt:lpstr>Устройство компьютера</vt:lpstr>
      <vt:lpstr>Презентация PowerPoint</vt:lpstr>
      <vt:lpstr>Устройства ввода</vt:lpstr>
      <vt:lpstr>Устройства вывода</vt:lpstr>
      <vt:lpstr>Презентация PowerPoint</vt:lpstr>
      <vt:lpstr>Наш девиз: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презентации</dc:title>
  <dc:creator>Admin</dc:creator>
  <cp:lastModifiedBy>user</cp:lastModifiedBy>
  <cp:revision>19</cp:revision>
  <dcterms:created xsi:type="dcterms:W3CDTF">2011-11-28T19:44:49Z</dcterms:created>
  <dcterms:modified xsi:type="dcterms:W3CDTF">2016-01-25T13:19:50Z</dcterms:modified>
</cp:coreProperties>
</file>