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2" r:id="rId2"/>
  </p:sldMasterIdLst>
  <p:sldIdLst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6858000" cy="9144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F7F9"/>
    <a:srgbClr val="E7EB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E8B1032C-EA38-4F05-BA0D-38AFFFC7BED3}" styleName="Светлый стиль 3 — акцент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300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50" y="1496485"/>
            <a:ext cx="5143500" cy="3183466"/>
          </a:xfrm>
        </p:spPr>
        <p:txBody>
          <a:bodyPr anchor="b"/>
          <a:lstStyle>
            <a:lvl1pPr algn="ctr">
              <a:defRPr sz="10667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57250" y="4802718"/>
            <a:ext cx="5143500" cy="2207682"/>
          </a:xfrm>
        </p:spPr>
        <p:txBody>
          <a:bodyPr/>
          <a:lstStyle>
            <a:lvl1pPr marL="0" indent="0" algn="ctr">
              <a:buNone/>
              <a:defRPr sz="4267"/>
            </a:lvl1pPr>
            <a:lvl2pPr marL="812821" indent="0" algn="ctr">
              <a:buNone/>
              <a:defRPr sz="3556"/>
            </a:lvl2pPr>
            <a:lvl3pPr marL="1625640" indent="0" algn="ctr">
              <a:buNone/>
              <a:defRPr sz="3202"/>
            </a:lvl3pPr>
            <a:lvl4pPr marL="2438461" indent="0" algn="ctr">
              <a:buNone/>
              <a:defRPr sz="2844"/>
            </a:lvl4pPr>
            <a:lvl5pPr marL="3251282" indent="0" algn="ctr">
              <a:buNone/>
              <a:defRPr sz="2844"/>
            </a:lvl5pPr>
            <a:lvl6pPr marL="4064102" indent="0" algn="ctr">
              <a:buNone/>
              <a:defRPr sz="2844"/>
            </a:lvl6pPr>
            <a:lvl7pPr marL="4876921" indent="0" algn="ctr">
              <a:buNone/>
              <a:defRPr sz="2844"/>
            </a:lvl7pPr>
            <a:lvl8pPr marL="5689742" indent="0" algn="ctr">
              <a:buNone/>
              <a:defRPr sz="2844"/>
            </a:lvl8pPr>
            <a:lvl9pPr marL="6502563" indent="0" algn="ctr">
              <a:buNone/>
              <a:defRPr sz="2844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05BCD-B4F8-4DB0-9BD4-FD2544275F3A}" type="datetimeFigureOut">
              <a:rPr lang="ru-RU" smtClean="0"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B9DF4-6D36-467E-ADBB-68620C63C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00491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05BCD-B4F8-4DB0-9BD4-FD2544275F3A}" type="datetimeFigureOut">
              <a:rPr lang="ru-RU" smtClean="0"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B9DF4-6D36-467E-ADBB-68620C63C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4781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07756" y="486834"/>
            <a:ext cx="1478756" cy="774911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71487" y="486834"/>
            <a:ext cx="4350544" cy="77491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05BCD-B4F8-4DB0-9BD4-FD2544275F3A}" type="datetimeFigureOut">
              <a:rPr lang="ru-RU" smtClean="0"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B9DF4-6D36-467E-ADBB-68620C63C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352170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42900" y="4933072"/>
            <a:ext cx="6229350" cy="1524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342900" y="1911645"/>
            <a:ext cx="6229350" cy="26416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097720" y="4733503"/>
            <a:ext cx="2228850" cy="211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531431" y="4733503"/>
            <a:ext cx="2228850" cy="211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3405261" y="4701736"/>
            <a:ext cx="34290" cy="6096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800">
              <a:solidFill>
                <a:prstClr val="white"/>
              </a:solidFill>
            </a:endParaRPr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/>
                </a:solidFill>
              </a:rPr>
              <a:pPr/>
              <a:t>02.10.2018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782118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342900" y="2032000"/>
            <a:ext cx="6172200" cy="6096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/>
                </a:solidFill>
              </a:rPr>
              <a:pPr/>
              <a:t>02.10.2018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381762180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/>
                </a:solidFill>
              </a:rPr>
              <a:pPr/>
              <a:t>02.10.2018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350" y="4673600"/>
            <a:ext cx="5943600" cy="18288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4350" y="6611820"/>
            <a:ext cx="5943600" cy="1312981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14350" y="6555992"/>
            <a:ext cx="5943600" cy="5735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6491329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/>
                </a:solidFill>
              </a:rPr>
              <a:pPr/>
              <a:t>02.10.2018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342900" y="2032000"/>
            <a:ext cx="3044952" cy="6096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3486150" y="2032000"/>
            <a:ext cx="3044952" cy="6096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3831483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/>
                </a:solidFill>
              </a:rPr>
              <a:pPr/>
              <a:t>02.10.2018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42900" y="1866124"/>
            <a:ext cx="3030141" cy="1016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342900" y="2935861"/>
            <a:ext cx="3028950" cy="5218176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3487341" y="2935861"/>
            <a:ext cx="3028950" cy="5218176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2900" y="207264"/>
            <a:ext cx="6172200" cy="1524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3486153" y="1866124"/>
            <a:ext cx="3030141" cy="1016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422209" y="2906959"/>
            <a:ext cx="2811780" cy="211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3566160" y="2906959"/>
            <a:ext cx="2811780" cy="211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9079007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/>
                </a:solidFill>
              </a:rPr>
              <a:pPr/>
              <a:t>02.10.2018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40796779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/>
                </a:solidFill>
              </a:rPr>
              <a:pPr/>
              <a:t>02.10.2018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54814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342900" y="609600"/>
            <a:ext cx="4686300" cy="7620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086350" y="2133601"/>
            <a:ext cx="1488186" cy="49784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5086350" y="609600"/>
            <a:ext cx="1485900" cy="14224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/>
                </a:solidFill>
              </a:rPr>
              <a:pPr/>
              <a:t>02.10.2018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86869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05BCD-B4F8-4DB0-9BD4-FD2544275F3A}" type="datetimeFigureOut">
              <a:rPr lang="ru-RU" smtClean="0"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B9DF4-6D36-467E-ADBB-68620C63C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7548683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72050" y="609600"/>
            <a:ext cx="1543050" cy="14224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42900" y="609601"/>
            <a:ext cx="4514850" cy="74168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72050" y="2133601"/>
            <a:ext cx="1543050" cy="58928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/>
                </a:solidFill>
              </a:rPr>
              <a:pPr/>
              <a:t>02.10.2018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798401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/>
                </a:solidFill>
              </a:rPr>
              <a:pPr/>
              <a:t>02.10.2018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139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4972050" y="366186"/>
            <a:ext cx="1543050" cy="7802034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42900" y="366186"/>
            <a:ext cx="4514850" cy="780203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>
                <a:solidFill>
                  <a:srgbClr val="444D26"/>
                </a:solidFill>
              </a:rPr>
              <a:pPr/>
              <a:t>02.10.2018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2674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919" y="2279651"/>
            <a:ext cx="5915025" cy="3803649"/>
          </a:xfrm>
        </p:spPr>
        <p:txBody>
          <a:bodyPr anchor="b"/>
          <a:lstStyle>
            <a:lvl1pPr>
              <a:defRPr sz="10667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919" y="6119287"/>
            <a:ext cx="5915025" cy="2000250"/>
          </a:xfrm>
        </p:spPr>
        <p:txBody>
          <a:bodyPr/>
          <a:lstStyle>
            <a:lvl1pPr marL="0" indent="0">
              <a:buNone/>
              <a:defRPr sz="4267">
                <a:solidFill>
                  <a:schemeClr val="tx1">
                    <a:tint val="75000"/>
                  </a:schemeClr>
                </a:solidFill>
              </a:defRPr>
            </a:lvl1pPr>
            <a:lvl2pPr marL="812821" indent="0">
              <a:buNone/>
              <a:defRPr sz="3556">
                <a:solidFill>
                  <a:schemeClr val="tx1">
                    <a:tint val="75000"/>
                  </a:schemeClr>
                </a:solidFill>
              </a:defRPr>
            </a:lvl2pPr>
            <a:lvl3pPr marL="1625640" indent="0">
              <a:buNone/>
              <a:defRPr sz="3202">
                <a:solidFill>
                  <a:schemeClr val="tx1">
                    <a:tint val="75000"/>
                  </a:schemeClr>
                </a:solidFill>
              </a:defRPr>
            </a:lvl3pPr>
            <a:lvl4pPr marL="243846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4pPr>
            <a:lvl5pPr marL="3251282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5pPr>
            <a:lvl6pPr marL="4064102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6pPr>
            <a:lvl7pPr marL="4876921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7pPr>
            <a:lvl8pPr marL="5689742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8pPr>
            <a:lvl9pPr marL="6502563" indent="0">
              <a:buNone/>
              <a:defRPr sz="284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05BCD-B4F8-4DB0-9BD4-FD2544275F3A}" type="datetimeFigureOut">
              <a:rPr lang="ru-RU" smtClean="0"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B9DF4-6D36-467E-ADBB-68620C63C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1408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71488" y="2434167"/>
            <a:ext cx="2914650" cy="5801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3471863" y="2434167"/>
            <a:ext cx="2914650" cy="5801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05BCD-B4F8-4DB0-9BD4-FD2544275F3A}" type="datetimeFigureOut">
              <a:rPr lang="ru-RU" smtClean="0"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B9DF4-6D36-467E-ADBB-68620C63C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2768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3" y="486834"/>
            <a:ext cx="5915025" cy="176741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2384" y="2241551"/>
            <a:ext cx="2901255" cy="1098549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21" indent="0">
              <a:buNone/>
              <a:defRPr sz="3556" b="1"/>
            </a:lvl2pPr>
            <a:lvl3pPr marL="1625640" indent="0">
              <a:buNone/>
              <a:defRPr sz="3202" b="1"/>
            </a:lvl3pPr>
            <a:lvl4pPr marL="2438461" indent="0">
              <a:buNone/>
              <a:defRPr sz="2844" b="1"/>
            </a:lvl4pPr>
            <a:lvl5pPr marL="3251282" indent="0">
              <a:buNone/>
              <a:defRPr sz="2844" b="1"/>
            </a:lvl5pPr>
            <a:lvl6pPr marL="4064102" indent="0">
              <a:buNone/>
              <a:defRPr sz="2844" b="1"/>
            </a:lvl6pPr>
            <a:lvl7pPr marL="4876921" indent="0">
              <a:buNone/>
              <a:defRPr sz="2844" b="1"/>
            </a:lvl7pPr>
            <a:lvl8pPr marL="5689742" indent="0">
              <a:buNone/>
              <a:defRPr sz="2844" b="1"/>
            </a:lvl8pPr>
            <a:lvl9pPr marL="6502563" indent="0">
              <a:buNone/>
              <a:defRPr sz="28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2384" y="3340102"/>
            <a:ext cx="2901255" cy="4912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3471866" y="2241551"/>
            <a:ext cx="2915543" cy="1098549"/>
          </a:xfrm>
        </p:spPr>
        <p:txBody>
          <a:bodyPr anchor="b"/>
          <a:lstStyle>
            <a:lvl1pPr marL="0" indent="0">
              <a:buNone/>
              <a:defRPr sz="4267" b="1"/>
            </a:lvl1pPr>
            <a:lvl2pPr marL="812821" indent="0">
              <a:buNone/>
              <a:defRPr sz="3556" b="1"/>
            </a:lvl2pPr>
            <a:lvl3pPr marL="1625640" indent="0">
              <a:buNone/>
              <a:defRPr sz="3202" b="1"/>
            </a:lvl3pPr>
            <a:lvl4pPr marL="2438461" indent="0">
              <a:buNone/>
              <a:defRPr sz="2844" b="1"/>
            </a:lvl4pPr>
            <a:lvl5pPr marL="3251282" indent="0">
              <a:buNone/>
              <a:defRPr sz="2844" b="1"/>
            </a:lvl5pPr>
            <a:lvl6pPr marL="4064102" indent="0">
              <a:buNone/>
              <a:defRPr sz="2844" b="1"/>
            </a:lvl6pPr>
            <a:lvl7pPr marL="4876921" indent="0">
              <a:buNone/>
              <a:defRPr sz="2844" b="1"/>
            </a:lvl7pPr>
            <a:lvl8pPr marL="5689742" indent="0">
              <a:buNone/>
              <a:defRPr sz="2844" b="1"/>
            </a:lvl8pPr>
            <a:lvl9pPr marL="6502563" indent="0">
              <a:buNone/>
              <a:defRPr sz="2844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3471866" y="3340102"/>
            <a:ext cx="2915543" cy="4912784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05BCD-B4F8-4DB0-9BD4-FD2544275F3A}" type="datetimeFigureOut">
              <a:rPr lang="ru-RU" smtClean="0"/>
              <a:t>02.10.2018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B9DF4-6D36-467E-ADBB-68620C63C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54292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05BCD-B4F8-4DB0-9BD4-FD2544275F3A}" type="datetimeFigureOut">
              <a:rPr lang="ru-RU" smtClean="0"/>
              <a:t>02.10.2018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B9DF4-6D36-467E-ADBB-68620C63C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457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05BCD-B4F8-4DB0-9BD4-FD2544275F3A}" type="datetimeFigureOut">
              <a:rPr lang="ru-RU" smtClean="0"/>
              <a:t>02.10.2018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B9DF4-6D36-467E-ADBB-68620C63C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421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4" y="609600"/>
            <a:ext cx="2211883" cy="21336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915546" y="1316567"/>
            <a:ext cx="3471863" cy="6498166"/>
          </a:xfrm>
        </p:spPr>
        <p:txBody>
          <a:bodyPr/>
          <a:lstStyle>
            <a:lvl1pPr>
              <a:defRPr sz="5689"/>
            </a:lvl1pPr>
            <a:lvl2pPr>
              <a:defRPr sz="4978"/>
            </a:lvl2pPr>
            <a:lvl3pPr>
              <a:defRPr sz="4267"/>
            </a:lvl3pPr>
            <a:lvl4pPr>
              <a:defRPr sz="3556"/>
            </a:lvl4pPr>
            <a:lvl5pPr>
              <a:defRPr sz="3556"/>
            </a:lvl5pPr>
            <a:lvl6pPr>
              <a:defRPr sz="3556"/>
            </a:lvl6pPr>
            <a:lvl7pPr>
              <a:defRPr sz="3556"/>
            </a:lvl7pPr>
            <a:lvl8pPr>
              <a:defRPr sz="3556"/>
            </a:lvl8pPr>
            <a:lvl9pPr>
              <a:defRPr sz="3556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4" y="2743201"/>
            <a:ext cx="2211883" cy="5082117"/>
          </a:xfrm>
        </p:spPr>
        <p:txBody>
          <a:bodyPr/>
          <a:lstStyle>
            <a:lvl1pPr marL="0" indent="0">
              <a:buNone/>
              <a:defRPr sz="2844"/>
            </a:lvl1pPr>
            <a:lvl2pPr marL="812821" indent="0">
              <a:buNone/>
              <a:defRPr sz="2491"/>
            </a:lvl2pPr>
            <a:lvl3pPr marL="1625640" indent="0">
              <a:buNone/>
              <a:defRPr sz="2133"/>
            </a:lvl3pPr>
            <a:lvl4pPr marL="2438461" indent="0">
              <a:buNone/>
              <a:defRPr sz="1780"/>
            </a:lvl4pPr>
            <a:lvl5pPr marL="3251282" indent="0">
              <a:buNone/>
              <a:defRPr sz="1780"/>
            </a:lvl5pPr>
            <a:lvl6pPr marL="4064102" indent="0">
              <a:buNone/>
              <a:defRPr sz="1780"/>
            </a:lvl6pPr>
            <a:lvl7pPr marL="4876921" indent="0">
              <a:buNone/>
              <a:defRPr sz="1780"/>
            </a:lvl7pPr>
            <a:lvl8pPr marL="5689742" indent="0">
              <a:buNone/>
              <a:defRPr sz="1780"/>
            </a:lvl8pPr>
            <a:lvl9pPr marL="6502563" indent="0">
              <a:buNone/>
              <a:defRPr sz="17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05BCD-B4F8-4DB0-9BD4-FD2544275F3A}" type="datetimeFigureOut">
              <a:rPr lang="ru-RU" smtClean="0"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B9DF4-6D36-467E-ADBB-68620C63C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137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2384" y="609600"/>
            <a:ext cx="2211883" cy="2133600"/>
          </a:xfrm>
        </p:spPr>
        <p:txBody>
          <a:bodyPr anchor="b"/>
          <a:lstStyle>
            <a:lvl1pPr>
              <a:defRPr sz="5689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915546" y="1316567"/>
            <a:ext cx="3471863" cy="6498166"/>
          </a:xfrm>
        </p:spPr>
        <p:txBody>
          <a:bodyPr/>
          <a:lstStyle>
            <a:lvl1pPr marL="0" indent="0">
              <a:buNone/>
              <a:defRPr sz="5689"/>
            </a:lvl1pPr>
            <a:lvl2pPr marL="812821" indent="0">
              <a:buNone/>
              <a:defRPr sz="4978"/>
            </a:lvl2pPr>
            <a:lvl3pPr marL="1625640" indent="0">
              <a:buNone/>
              <a:defRPr sz="4267"/>
            </a:lvl3pPr>
            <a:lvl4pPr marL="2438461" indent="0">
              <a:buNone/>
              <a:defRPr sz="3556"/>
            </a:lvl4pPr>
            <a:lvl5pPr marL="3251282" indent="0">
              <a:buNone/>
              <a:defRPr sz="3556"/>
            </a:lvl5pPr>
            <a:lvl6pPr marL="4064102" indent="0">
              <a:buNone/>
              <a:defRPr sz="3556"/>
            </a:lvl6pPr>
            <a:lvl7pPr marL="4876921" indent="0">
              <a:buNone/>
              <a:defRPr sz="3556"/>
            </a:lvl7pPr>
            <a:lvl8pPr marL="5689742" indent="0">
              <a:buNone/>
              <a:defRPr sz="3556"/>
            </a:lvl8pPr>
            <a:lvl9pPr marL="6502563" indent="0">
              <a:buNone/>
              <a:defRPr sz="3556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72384" y="2743201"/>
            <a:ext cx="2211883" cy="5082117"/>
          </a:xfrm>
        </p:spPr>
        <p:txBody>
          <a:bodyPr/>
          <a:lstStyle>
            <a:lvl1pPr marL="0" indent="0">
              <a:buNone/>
              <a:defRPr sz="2844"/>
            </a:lvl1pPr>
            <a:lvl2pPr marL="812821" indent="0">
              <a:buNone/>
              <a:defRPr sz="2491"/>
            </a:lvl2pPr>
            <a:lvl3pPr marL="1625640" indent="0">
              <a:buNone/>
              <a:defRPr sz="2133"/>
            </a:lvl3pPr>
            <a:lvl4pPr marL="2438461" indent="0">
              <a:buNone/>
              <a:defRPr sz="1780"/>
            </a:lvl4pPr>
            <a:lvl5pPr marL="3251282" indent="0">
              <a:buNone/>
              <a:defRPr sz="1780"/>
            </a:lvl5pPr>
            <a:lvl6pPr marL="4064102" indent="0">
              <a:buNone/>
              <a:defRPr sz="1780"/>
            </a:lvl6pPr>
            <a:lvl7pPr marL="4876921" indent="0">
              <a:buNone/>
              <a:defRPr sz="1780"/>
            </a:lvl7pPr>
            <a:lvl8pPr marL="5689742" indent="0">
              <a:buNone/>
              <a:defRPr sz="1780"/>
            </a:lvl8pPr>
            <a:lvl9pPr marL="6502563" indent="0">
              <a:buNone/>
              <a:defRPr sz="178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E05BCD-B4F8-4DB0-9BD4-FD2544275F3A}" type="datetimeFigureOut">
              <a:rPr lang="ru-RU" smtClean="0"/>
              <a:t>02.10.2018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2B9DF4-6D36-467E-ADBB-68620C63C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738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91" y="486834"/>
            <a:ext cx="5915025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1491" y="2434167"/>
            <a:ext cx="5915025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71488" y="8475136"/>
            <a:ext cx="1543050" cy="4868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05BCD-B4F8-4DB0-9BD4-FD2544275F3A}" type="datetimeFigureOut">
              <a:rPr lang="ru-RU" smtClean="0"/>
              <a:t>02.10.2018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2271716" y="8475136"/>
            <a:ext cx="2314575" cy="4868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4843463" y="8475136"/>
            <a:ext cx="1543050" cy="48683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13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2B9DF4-6D36-467E-ADBB-68620C63C1F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8501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1625640" rtl="0" eaLnBrk="1" latinLnBrk="0" hangingPunct="1">
        <a:lnSpc>
          <a:spcPct val="90000"/>
        </a:lnSpc>
        <a:spcBef>
          <a:spcPct val="0"/>
        </a:spcBef>
        <a:buNone/>
        <a:defRPr sz="782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06412" indent="-406412" algn="l" defTabSz="1625640" rtl="0" eaLnBrk="1" latinLnBrk="0" hangingPunct="1">
        <a:lnSpc>
          <a:spcPct val="90000"/>
        </a:lnSpc>
        <a:spcBef>
          <a:spcPts val="1780"/>
        </a:spcBef>
        <a:buFont typeface="Arial" panose="020B0604020202020204" pitchFamily="34" charset="0"/>
        <a:buChar char="•"/>
        <a:defRPr sz="4978" kern="1200">
          <a:solidFill>
            <a:schemeClr val="tx1"/>
          </a:solidFill>
          <a:latin typeface="+mn-lt"/>
          <a:ea typeface="+mn-ea"/>
          <a:cs typeface="+mn-cs"/>
        </a:defRPr>
      </a:lvl1pPr>
      <a:lvl2pPr marL="1219231" indent="-406412" algn="l" defTabSz="162564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4267" kern="1200">
          <a:solidFill>
            <a:schemeClr val="tx1"/>
          </a:solidFill>
          <a:latin typeface="+mn-lt"/>
          <a:ea typeface="+mn-ea"/>
          <a:cs typeface="+mn-cs"/>
        </a:defRPr>
      </a:lvl2pPr>
      <a:lvl3pPr marL="2032052" indent="-406412" algn="l" defTabSz="162564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556" kern="1200">
          <a:solidFill>
            <a:schemeClr val="tx1"/>
          </a:solidFill>
          <a:latin typeface="+mn-lt"/>
          <a:ea typeface="+mn-ea"/>
          <a:cs typeface="+mn-cs"/>
        </a:defRPr>
      </a:lvl3pPr>
      <a:lvl4pPr marL="2844873" indent="-406412" algn="l" defTabSz="162564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2" kern="1200">
          <a:solidFill>
            <a:schemeClr val="tx1"/>
          </a:solidFill>
          <a:latin typeface="+mn-lt"/>
          <a:ea typeface="+mn-ea"/>
          <a:cs typeface="+mn-cs"/>
        </a:defRPr>
      </a:lvl4pPr>
      <a:lvl5pPr marL="3657694" indent="-406412" algn="l" defTabSz="162564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2" kern="1200">
          <a:solidFill>
            <a:schemeClr val="tx1"/>
          </a:solidFill>
          <a:latin typeface="+mn-lt"/>
          <a:ea typeface="+mn-ea"/>
          <a:cs typeface="+mn-cs"/>
        </a:defRPr>
      </a:lvl5pPr>
      <a:lvl6pPr marL="4470513" indent="-406412" algn="l" defTabSz="162564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2" kern="1200">
          <a:solidFill>
            <a:schemeClr val="tx1"/>
          </a:solidFill>
          <a:latin typeface="+mn-lt"/>
          <a:ea typeface="+mn-ea"/>
          <a:cs typeface="+mn-cs"/>
        </a:defRPr>
      </a:lvl6pPr>
      <a:lvl7pPr marL="5283334" indent="-406412" algn="l" defTabSz="162564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2" kern="1200">
          <a:solidFill>
            <a:schemeClr val="tx1"/>
          </a:solidFill>
          <a:latin typeface="+mn-lt"/>
          <a:ea typeface="+mn-ea"/>
          <a:cs typeface="+mn-cs"/>
        </a:defRPr>
      </a:lvl7pPr>
      <a:lvl8pPr marL="6096154" indent="-406412" algn="l" defTabSz="162564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2" kern="1200">
          <a:solidFill>
            <a:schemeClr val="tx1"/>
          </a:solidFill>
          <a:latin typeface="+mn-lt"/>
          <a:ea typeface="+mn-ea"/>
          <a:cs typeface="+mn-cs"/>
        </a:defRPr>
      </a:lvl8pPr>
      <a:lvl9pPr marL="6908973" indent="-406412" algn="l" defTabSz="1625640" rtl="0" eaLnBrk="1" latinLnBrk="0" hangingPunct="1">
        <a:lnSpc>
          <a:spcPct val="90000"/>
        </a:lnSpc>
        <a:spcBef>
          <a:spcPts val="889"/>
        </a:spcBef>
        <a:buFont typeface="Arial" panose="020B0604020202020204" pitchFamily="34" charset="0"/>
        <a:buChar char="•"/>
        <a:defRPr sz="3202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625640" rtl="0" eaLnBrk="1" latinLnBrk="0" hangingPunct="1">
        <a:defRPr sz="3202" kern="1200">
          <a:solidFill>
            <a:schemeClr val="tx1"/>
          </a:solidFill>
          <a:latin typeface="+mn-lt"/>
          <a:ea typeface="+mn-ea"/>
          <a:cs typeface="+mn-cs"/>
        </a:defRPr>
      </a:lvl1pPr>
      <a:lvl2pPr marL="812821" algn="l" defTabSz="1625640" rtl="0" eaLnBrk="1" latinLnBrk="0" hangingPunct="1">
        <a:defRPr sz="3202" kern="1200">
          <a:solidFill>
            <a:schemeClr val="tx1"/>
          </a:solidFill>
          <a:latin typeface="+mn-lt"/>
          <a:ea typeface="+mn-ea"/>
          <a:cs typeface="+mn-cs"/>
        </a:defRPr>
      </a:lvl2pPr>
      <a:lvl3pPr marL="1625640" algn="l" defTabSz="1625640" rtl="0" eaLnBrk="1" latinLnBrk="0" hangingPunct="1">
        <a:defRPr sz="3202" kern="1200">
          <a:solidFill>
            <a:schemeClr val="tx1"/>
          </a:solidFill>
          <a:latin typeface="+mn-lt"/>
          <a:ea typeface="+mn-ea"/>
          <a:cs typeface="+mn-cs"/>
        </a:defRPr>
      </a:lvl3pPr>
      <a:lvl4pPr marL="2438461" algn="l" defTabSz="1625640" rtl="0" eaLnBrk="1" latinLnBrk="0" hangingPunct="1">
        <a:defRPr sz="3202" kern="1200">
          <a:solidFill>
            <a:schemeClr val="tx1"/>
          </a:solidFill>
          <a:latin typeface="+mn-lt"/>
          <a:ea typeface="+mn-ea"/>
          <a:cs typeface="+mn-cs"/>
        </a:defRPr>
      </a:lvl4pPr>
      <a:lvl5pPr marL="3251282" algn="l" defTabSz="1625640" rtl="0" eaLnBrk="1" latinLnBrk="0" hangingPunct="1">
        <a:defRPr sz="3202" kern="1200">
          <a:solidFill>
            <a:schemeClr val="tx1"/>
          </a:solidFill>
          <a:latin typeface="+mn-lt"/>
          <a:ea typeface="+mn-ea"/>
          <a:cs typeface="+mn-cs"/>
        </a:defRPr>
      </a:lvl5pPr>
      <a:lvl6pPr marL="4064102" algn="l" defTabSz="1625640" rtl="0" eaLnBrk="1" latinLnBrk="0" hangingPunct="1">
        <a:defRPr sz="3202" kern="1200">
          <a:solidFill>
            <a:schemeClr val="tx1"/>
          </a:solidFill>
          <a:latin typeface="+mn-lt"/>
          <a:ea typeface="+mn-ea"/>
          <a:cs typeface="+mn-cs"/>
        </a:defRPr>
      </a:lvl6pPr>
      <a:lvl7pPr marL="4876921" algn="l" defTabSz="1625640" rtl="0" eaLnBrk="1" latinLnBrk="0" hangingPunct="1">
        <a:defRPr sz="3202" kern="1200">
          <a:solidFill>
            <a:schemeClr val="tx1"/>
          </a:solidFill>
          <a:latin typeface="+mn-lt"/>
          <a:ea typeface="+mn-ea"/>
          <a:cs typeface="+mn-cs"/>
        </a:defRPr>
      </a:lvl7pPr>
      <a:lvl8pPr marL="5689742" algn="l" defTabSz="1625640" rtl="0" eaLnBrk="1" latinLnBrk="0" hangingPunct="1">
        <a:defRPr sz="3202" kern="1200">
          <a:solidFill>
            <a:schemeClr val="tx1"/>
          </a:solidFill>
          <a:latin typeface="+mn-lt"/>
          <a:ea typeface="+mn-ea"/>
          <a:cs typeface="+mn-cs"/>
        </a:defRPr>
      </a:lvl8pPr>
      <a:lvl9pPr marL="6502563" algn="l" defTabSz="1625640" rtl="0" eaLnBrk="1" latinLnBrk="0" hangingPunct="1">
        <a:defRPr sz="3202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342900" y="1930403"/>
            <a:ext cx="6172200" cy="6237817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4343400" y="8271556"/>
            <a:ext cx="1943100" cy="512064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>
                <a:solidFill>
                  <a:srgbClr val="444D26"/>
                </a:solidFill>
              </a:rPr>
              <a:pPr/>
              <a:t>02.10.2018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1600200" y="8271556"/>
            <a:ext cx="2686050" cy="512064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>
              <a:solidFill>
                <a:srgbClr val="444D26"/>
              </a:solidFill>
            </a:endParaRPr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6307931" y="8242041"/>
            <a:ext cx="457200" cy="6096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>
                <a:solidFill>
                  <a:srgbClr val="444D26"/>
                </a:solidFill>
              </a:rPr>
              <a:pPr/>
              <a:t>‹#›</a:t>
            </a:fld>
            <a:endParaRPr lang="ru-RU">
              <a:solidFill>
                <a:srgbClr val="444D26"/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342900" y="203200"/>
            <a:ext cx="6172200" cy="16256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8483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9126" y="73112"/>
            <a:ext cx="43501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КИМ по</a:t>
            </a:r>
          </a:p>
          <a:p>
            <a:pPr algn="ctr"/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МАТЕМАТИКЕ</a:t>
            </a:r>
            <a:endParaRPr lang="ru-RU" sz="3600" b="1" dirty="0">
              <a:solidFill>
                <a:srgbClr val="809EC2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311" y="1333953"/>
            <a:ext cx="46917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Экзаменационная работа по математике состоит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двух модулей: «Алгебра» и «Геометрия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»: </a:t>
            </a:r>
            <a:b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каждом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модуле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две части, соответствующие проверке на базовом и повышенном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уровнях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668" y="107205"/>
            <a:ext cx="2049332" cy="805247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19090059"/>
              </p:ext>
            </p:extLst>
          </p:nvPr>
        </p:nvGraphicFramePr>
        <p:xfrm>
          <a:off x="302200" y="3330343"/>
          <a:ext cx="6283752" cy="41503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965795"/>
                <a:gridCol w="2502569"/>
                <a:gridCol w="1022684"/>
                <a:gridCol w="17927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работы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Тип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Максимальный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первичный балл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b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кратким ответом в виде одной цифры, которая соответствует номеру правильного ответа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b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кратким ответом в виде числа, последовательности цифр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17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b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развёрнутым ответом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9" name="Скругленный прямоугольник 28"/>
          <p:cNvSpPr/>
          <p:nvPr/>
        </p:nvSpPr>
        <p:spPr>
          <a:xfrm>
            <a:off x="139126" y="7766016"/>
            <a:ext cx="6609900" cy="1078579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Модуль «Алгебра» содержит 17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заданий:</a:t>
            </a:r>
            <a:b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части 1 — 14 заданий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; в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части 2 — 3 задания.</a:t>
            </a:r>
          </a:p>
          <a:p>
            <a:pPr algn="ct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Модуль «Геометрия» содержит 9 заданий: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части 1 — 6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заданий; в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части 2 — 3 задания.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75" y="1330839"/>
            <a:ext cx="1520336" cy="1520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2274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9126" y="73112"/>
            <a:ext cx="43501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КИМ по</a:t>
            </a:r>
          </a:p>
          <a:p>
            <a:pPr algn="ctr"/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ФИЗИКЕ</a:t>
            </a:r>
            <a:endParaRPr lang="ru-RU" sz="3600" b="1" dirty="0">
              <a:solidFill>
                <a:srgbClr val="809EC2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668" y="83279"/>
            <a:ext cx="2049332" cy="805247"/>
          </a:xfrm>
          <a:prstGeom prst="rect">
            <a:avLst/>
          </a:prstGeom>
        </p:spPr>
      </p:pic>
      <p:sp>
        <p:nvSpPr>
          <p:cNvPr id="29" name="Скругленный прямоугольник 28"/>
          <p:cNvSpPr/>
          <p:nvPr/>
        </p:nvSpPr>
        <p:spPr>
          <a:xfrm>
            <a:off x="139126" y="7595672"/>
            <a:ext cx="6609900" cy="126621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экзамене в каждой аудитории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будет присутствовать специалист,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который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проведет перед экзаменом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инструктаж по технике безопасности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будет следить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соблюдением правил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безопасного </a:t>
            </a:r>
            <a:r>
              <a:rPr lang="ru-RU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труда </a:t>
            </a:r>
            <a:endParaRPr lang="ru-RU" sz="1400" smtClean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14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время </a:t>
            </a:r>
            <a:r>
              <a:rPr lang="ru-RU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работы </a:t>
            </a:r>
            <a:r>
              <a:rPr lang="ru-RU" sz="14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лабораторным оборудованием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67773549"/>
              </p:ext>
            </p:extLst>
          </p:nvPr>
        </p:nvGraphicFramePr>
        <p:xfrm>
          <a:off x="302200" y="3212433"/>
          <a:ext cx="6283752" cy="4165014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251838"/>
                <a:gridCol w="2216526"/>
                <a:gridCol w="1022684"/>
                <a:gridCol w="1792704"/>
              </a:tblGrid>
              <a:tr h="10136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работы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Тип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Максимальный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первичный балл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61994">
                <a:tc row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кратким ответом в виде цифры</a:t>
                      </a:r>
                      <a:endParaRPr lang="ru-RU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row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98623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кратким ответом в виде набора цифр или числа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61994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развернутым ответом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1333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развернутым ответом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5678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40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802815" y="1273441"/>
            <a:ext cx="49924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Экзаменационная работа по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физике состоит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двух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частей, различающихся формой и уровнем сложности, одно из заданий части 2 представляет собой лабораторную работу с использованием лабораторного оборудования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59" t="6296" r="7037" b="24074"/>
          <a:stretch/>
        </p:blipFill>
        <p:spPr>
          <a:xfrm>
            <a:off x="69563" y="1407445"/>
            <a:ext cx="1802815" cy="1499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6324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9126" y="73112"/>
            <a:ext cx="43501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КИМ по</a:t>
            </a:r>
          </a:p>
          <a:p>
            <a:pPr algn="ctr"/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ХИМИИ</a:t>
            </a:r>
            <a:endParaRPr lang="ru-RU" sz="3600" b="1" dirty="0">
              <a:solidFill>
                <a:srgbClr val="809EC2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668" y="83279"/>
            <a:ext cx="2049332" cy="805247"/>
          </a:xfrm>
          <a:prstGeom prst="rect">
            <a:avLst/>
          </a:prstGeom>
        </p:spPr>
      </p:pic>
      <p:sp>
        <p:nvSpPr>
          <p:cNvPr id="29" name="Скругленный прямоугольник 28"/>
          <p:cNvSpPr/>
          <p:nvPr/>
        </p:nvSpPr>
        <p:spPr>
          <a:xfrm>
            <a:off x="139126" y="7411453"/>
            <a:ext cx="6609900" cy="142637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 из заданий части 2 предусматривает выполнение «мысленного эксперимента».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Данное задание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ориентировано на проверку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следующих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умений: планировать проведение эксперимента на основе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предложенных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веществ; описывать признаки протекания химических реакций, </a:t>
            </a:r>
            <a:r>
              <a:rPr lang="ru-RU" sz="14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которые </a:t>
            </a:r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следует осуществить; составлять молекулярное и сокращенное ионное</a:t>
            </a:r>
          </a:p>
          <a:p>
            <a:pPr algn="ctr"/>
            <a:r>
              <a:rPr lang="ru-RU" sz="14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уравнение </a:t>
            </a:r>
            <a:r>
              <a:rPr lang="ru-RU" sz="140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этих </a:t>
            </a:r>
            <a:r>
              <a:rPr lang="ru-RU" sz="140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реакций</a:t>
            </a:r>
            <a:endParaRPr lang="ru-RU" sz="14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1345854"/>
              </p:ext>
            </p:extLst>
          </p:nvPr>
        </p:nvGraphicFramePr>
        <p:xfrm>
          <a:off x="302200" y="3278456"/>
          <a:ext cx="6283752" cy="3939357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251838"/>
                <a:gridCol w="2216526"/>
                <a:gridCol w="1022684"/>
                <a:gridCol w="1792704"/>
              </a:tblGrid>
              <a:tr h="101369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работы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Тип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Максимальный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первичный балл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61994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кратким ответом (базового уровня сложности)</a:t>
                      </a:r>
                      <a:endParaRPr lang="ru-RU" sz="1600" dirty="0" smtClean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98623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кратким ответом (повышенного уровня сложности)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713337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развернутым ответом (высокого уровня сложности)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456787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34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57311" y="1306452"/>
            <a:ext cx="46917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Экзаменационная работа по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обществознанию состоит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двух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частей: в части 1 содержатся задания с кратким ответом, в части 2 – </a:t>
            </a:r>
            <a:b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 высокого уровня сложности с развернутым ответом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126" y="1306452"/>
            <a:ext cx="2031926" cy="1525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086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9126" y="73112"/>
            <a:ext cx="45341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КИМ по</a:t>
            </a:r>
          </a:p>
          <a:p>
            <a:pPr algn="ctr"/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РУССКОМУ ЯЗЫКУ</a:t>
            </a:r>
            <a:endParaRPr lang="ru-RU" sz="3600" b="1" dirty="0">
              <a:solidFill>
                <a:srgbClr val="809EC2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311" y="1387766"/>
            <a:ext cx="46917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Экзаменационная работа по русскому языку состоит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трёх частей и включает в себя</a:t>
            </a:r>
          </a:p>
          <a:p>
            <a:pPr algn="ctr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15 заданий, различающихся формой и уровнем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сложности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668" y="83279"/>
            <a:ext cx="2049332" cy="805247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462601"/>
              </p:ext>
            </p:extLst>
          </p:nvPr>
        </p:nvGraphicFramePr>
        <p:xfrm>
          <a:off x="324299" y="3210445"/>
          <a:ext cx="6283752" cy="43942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965795"/>
                <a:gridCol w="2502569"/>
                <a:gridCol w="1022684"/>
                <a:gridCol w="17927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работы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Тип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Максимальный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первичный балл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b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развёрнутым ответом</a:t>
                      </a:r>
                      <a:b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(краткое изложение)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b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кратким ответом</a:t>
                      </a:r>
                    </a:p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(запись одного правильного ответа из</a:t>
                      </a:r>
                    </a:p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предложенного перечня ответов и запись самостоятельно сформулированного</a:t>
                      </a:r>
                    </a:p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краткого ответа)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b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развёрнутым ответом</a:t>
                      </a:r>
                      <a:b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(сочинение)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39*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rgbClr val="F5F7F9"/>
                    </a:solidFill>
                  </a:tcPr>
                </a:tc>
              </a:tr>
            </a:tbl>
          </a:graphicData>
        </a:graphic>
      </p:graphicFrame>
      <p:sp>
        <p:nvSpPr>
          <p:cNvPr id="29" name="Скругленный прямоугольник 28"/>
          <p:cNvSpPr/>
          <p:nvPr/>
        </p:nvSpPr>
        <p:spPr>
          <a:xfrm>
            <a:off x="139126" y="8001001"/>
            <a:ext cx="6609900" cy="8146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10 баллов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добавляется за практическую грамотность и фактическую точность речи при выполнении заданий с развернутым ответом (1 и 3 части)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7575">
            <a:off x="563879" y="1601438"/>
            <a:ext cx="1203871" cy="1203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7227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9126" y="253707"/>
            <a:ext cx="5458738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КИМ по</a:t>
            </a:r>
            <a:br>
              <a:rPr lang="ru-RU" sz="32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32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ИНОСТРАННЫМ ЯЗЫКАМ</a:t>
            </a:r>
            <a:endParaRPr lang="ru-RU" sz="3200" b="1" dirty="0">
              <a:solidFill>
                <a:srgbClr val="809EC2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311" y="1387766"/>
            <a:ext cx="4691715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Экзаменационная работа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иностранному языку содержит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письменную и устную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части,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письменная часть, в свою очередь, включает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себя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 по </a:t>
            </a:r>
            <a:r>
              <a:rPr lang="ru-RU" sz="2000" dirty="0" err="1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аудированию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чтению, письменной речи, а также задания на контроль лексико-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рамматических навыков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668" y="83279"/>
            <a:ext cx="2049332" cy="805247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949350"/>
              </p:ext>
            </p:extLst>
          </p:nvPr>
        </p:nvGraphicFramePr>
        <p:xfrm>
          <a:off x="273462" y="3999152"/>
          <a:ext cx="6283752" cy="3826525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442379"/>
                <a:gridCol w="2025985"/>
                <a:gridCol w="1022684"/>
                <a:gridCol w="1792704"/>
              </a:tblGrid>
              <a:tr h="83247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Раздел работы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Тип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Максимальный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первичный балл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2336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err="1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Аудирование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кратким ответом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9805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Чтение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кратким ответом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9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2336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Грамматика и лексика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кратким ответом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52336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Письмо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развёрнутым ответом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2336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Устная часть</a:t>
                      </a:r>
                      <a:b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(говорение)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развёрнутым ответом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35134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36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70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9" name="Скругленный прямоугольник 28"/>
          <p:cNvSpPr/>
          <p:nvPr/>
        </p:nvSpPr>
        <p:spPr>
          <a:xfrm>
            <a:off x="110388" y="8045199"/>
            <a:ext cx="6609900" cy="8146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Языковая сложность текстов для </a:t>
            </a:r>
            <a:r>
              <a:rPr lang="ru-RU" sz="1600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аудирования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и чтения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соответствует заявленному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уровню сложности экзаменационной работы (А2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общеевропейской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шкале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91" t="10404" r="9068" b="9069"/>
          <a:stretch/>
        </p:blipFill>
        <p:spPr>
          <a:xfrm>
            <a:off x="381001" y="1706880"/>
            <a:ext cx="1490636" cy="15110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3600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9126" y="73112"/>
            <a:ext cx="43501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КИМ по</a:t>
            </a:r>
          </a:p>
          <a:p>
            <a:pPr algn="ctr"/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ЛИТЕРАТУРЕ</a:t>
            </a:r>
            <a:endParaRPr lang="ru-RU" sz="3600" b="1" dirty="0">
              <a:solidFill>
                <a:srgbClr val="809EC2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311" y="1273441"/>
            <a:ext cx="46917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Экзаменационная работа по литературе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состоит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двух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частей:</a:t>
            </a:r>
            <a:b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1 предполагается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анализ</a:t>
            </a:r>
          </a:p>
          <a:p>
            <a:pPr algn="ctr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текста художественного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произведения, </a:t>
            </a:r>
            <a:b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2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даются темы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сочинений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668" y="83279"/>
            <a:ext cx="2049332" cy="80524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7914" y="1669797"/>
            <a:ext cx="1869132" cy="1096074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8749673"/>
              </p:ext>
            </p:extLst>
          </p:nvPr>
        </p:nvGraphicFramePr>
        <p:xfrm>
          <a:off x="302200" y="3414748"/>
          <a:ext cx="6283752" cy="439420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251838"/>
                <a:gridCol w="2216526"/>
                <a:gridCol w="1022684"/>
                <a:gridCol w="1792704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работы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Тип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Максимальный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первичный балл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 rowSpan="2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1</a:t>
                      </a:r>
                      <a:b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(выбор из двух вариантов)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развёрнутым ответом в объеме</a:t>
                      </a:r>
                      <a:b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3-5 предложений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Сопоставительного характера с развернутым ответом в объеме </a:t>
                      </a:r>
                      <a:b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5-8 предложений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2</a:t>
                      </a:r>
                      <a:b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</a:b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(выбор из четырех заданий)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развернутым ответом (сочинение в объеме не менее 200 слов)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370840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33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9" name="Скругленный прямоугольник 28"/>
          <p:cNvSpPr/>
          <p:nvPr/>
        </p:nvSpPr>
        <p:spPr>
          <a:xfrm>
            <a:off x="139126" y="8001001"/>
            <a:ext cx="6609900" cy="814682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Всего в работе по литературе 10 заданий, из них от экзаменуемого требуется выполнить четыре задания: </a:t>
            </a:r>
            <a:b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три из части 1 и одно из части 2 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01505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9126" y="73112"/>
            <a:ext cx="43501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КИМ по</a:t>
            </a:r>
          </a:p>
          <a:p>
            <a:pPr algn="ctr"/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БИОЛОГИИ</a:t>
            </a:r>
            <a:endParaRPr lang="ru-RU" sz="3600" b="1" dirty="0">
              <a:solidFill>
                <a:srgbClr val="809EC2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311" y="1273441"/>
            <a:ext cx="46917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Экзаменационная работа по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биологии состоит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двух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частей:</a:t>
            </a:r>
            <a:b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1 содержатся задания с кратким ответом, </a:t>
            </a:r>
            <a:b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2 – с развернутым ответом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668" y="83279"/>
            <a:ext cx="2049332" cy="805247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03631472"/>
              </p:ext>
            </p:extLst>
          </p:nvPr>
        </p:nvGraphicFramePr>
        <p:xfrm>
          <a:off x="302200" y="3301725"/>
          <a:ext cx="6283752" cy="2854367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251838"/>
                <a:gridCol w="2216526"/>
                <a:gridCol w="1022684"/>
                <a:gridCol w="1792704"/>
              </a:tblGrid>
              <a:tr h="10957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работы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Тип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Максимальный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первичный балл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9376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кратким ответом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771085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развернутым ответом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93765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46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9" name="Скругленный прямоугольник 28"/>
          <p:cNvSpPr/>
          <p:nvPr/>
        </p:nvSpPr>
        <p:spPr>
          <a:xfrm>
            <a:off x="139126" y="6695925"/>
            <a:ext cx="6609900" cy="1488451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экзаменационных материалах высока доля заданий по разделу «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Человек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его здоровье», поскольку именно в нем рассматриваются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вопросы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сохранения и укрепления физического и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психического здоровья человека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6862" y="1226390"/>
            <a:ext cx="1670449" cy="17253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2919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9126" y="73112"/>
            <a:ext cx="43501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КИМ по</a:t>
            </a:r>
          </a:p>
          <a:p>
            <a:pPr algn="ctr"/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ГЕОГРАФИИ</a:t>
            </a:r>
            <a:endParaRPr lang="ru-RU" sz="3600" b="1" dirty="0">
              <a:solidFill>
                <a:srgbClr val="809EC2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57311" y="1273441"/>
            <a:ext cx="469171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Экзаменационная работа по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географии содержит задания по пяти разделам, в которых  27 заданий с записью краткого ответа и 3 задания с развёрнутым ответом (полный и обоснованный ответ на поставленный вопрос)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668" y="83279"/>
            <a:ext cx="2049332" cy="805247"/>
          </a:xfrm>
          <a:prstGeom prst="rect">
            <a:avLst/>
          </a:prstGeom>
        </p:spPr>
      </p:pic>
      <p:graphicFrame>
        <p:nvGraphicFramePr>
          <p:cNvPr id="13" name="Таблица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8041953"/>
              </p:ext>
            </p:extLst>
          </p:nvPr>
        </p:nvGraphicFramePr>
        <p:xfrm>
          <a:off x="266758" y="3756465"/>
          <a:ext cx="6354636" cy="3997437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3573379"/>
                <a:gridCol w="1010652"/>
                <a:gridCol w="1770605"/>
              </a:tblGrid>
              <a:tr h="1095752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Раздел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Максимальный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первичный балл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493765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1. Источники географической информации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222179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2. Природа Земли и человек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7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222179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3. Материки, океаны, народы и страны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222179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4. Природопользование и геоэкология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222179"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5. География России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493765"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sp>
        <p:nvSpPr>
          <p:cNvPr id="29" name="Скругленный прямоугольник 28"/>
          <p:cNvSpPr/>
          <p:nvPr/>
        </p:nvSpPr>
        <p:spPr>
          <a:xfrm>
            <a:off x="139126" y="7863172"/>
            <a:ext cx="6609900" cy="109699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экзаменационных материалах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используются задания базового (17 заданий), повышенного (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заданий) и высокого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(3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задания) уровней сложности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4815" y="1485394"/>
            <a:ext cx="1566808" cy="18228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3488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9126" y="73112"/>
            <a:ext cx="52998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КИМ по</a:t>
            </a:r>
          </a:p>
          <a:p>
            <a:pPr algn="ctr"/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ИНФОРМАТИКЕ И ИКТ</a:t>
            </a:r>
            <a:endParaRPr lang="ru-RU" sz="3600" b="1" dirty="0">
              <a:solidFill>
                <a:srgbClr val="809EC2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668" y="83279"/>
            <a:ext cx="2049332" cy="805247"/>
          </a:xfrm>
          <a:prstGeom prst="rect">
            <a:avLst/>
          </a:prstGeom>
        </p:spPr>
      </p:pic>
      <p:sp>
        <p:nvSpPr>
          <p:cNvPr id="29" name="Скругленный прямоугольник 28"/>
          <p:cNvSpPr/>
          <p:nvPr/>
        </p:nvSpPr>
        <p:spPr>
          <a:xfrm>
            <a:off x="139126" y="6821904"/>
            <a:ext cx="6609900" cy="15549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 части 2 подразумевают практическую работу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компьютером с использованием специального программного обеспечения. Эти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задания направлены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на проверку практических навыков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работе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информацией в текстовой и табличной формах, а также на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умение реализовать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сложный алгоритм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04062535"/>
              </p:ext>
            </p:extLst>
          </p:nvPr>
        </p:nvGraphicFramePr>
        <p:xfrm>
          <a:off x="302200" y="3301725"/>
          <a:ext cx="6283752" cy="32073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251838"/>
                <a:gridCol w="2216526"/>
                <a:gridCol w="1022684"/>
                <a:gridCol w="1792704"/>
              </a:tblGrid>
              <a:tr h="123126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работы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Тип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Максимальный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первичный балл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5482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кратким ответом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18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6644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развернутым ответом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548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20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22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2057311" y="1273441"/>
            <a:ext cx="469171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Экзаменационная работа по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информатике и ИКТ состоит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двух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частей: в части 1 содержатся задания базового и повышенного уровней сложности, в части 2 – высокого уровня сложности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126" y="1273441"/>
            <a:ext cx="1988539" cy="1715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5740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9126" y="73112"/>
            <a:ext cx="435016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КИМ по</a:t>
            </a:r>
          </a:p>
          <a:p>
            <a:pPr algn="ctr"/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ИСТОРИИ</a:t>
            </a:r>
            <a:endParaRPr lang="ru-RU" sz="3600" b="1" dirty="0">
              <a:solidFill>
                <a:srgbClr val="809EC2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668" y="83279"/>
            <a:ext cx="2049332" cy="805247"/>
          </a:xfrm>
          <a:prstGeom prst="rect">
            <a:avLst/>
          </a:prstGeom>
        </p:spPr>
      </p:pic>
      <p:sp>
        <p:nvSpPr>
          <p:cNvPr id="29" name="Скругленный прямоугольник 28"/>
          <p:cNvSpPr/>
          <p:nvPr/>
        </p:nvSpPr>
        <p:spPr>
          <a:xfrm>
            <a:off x="139126" y="6821904"/>
            <a:ext cx="6609900" cy="1554975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экзаменационной работе представлены задания, ориентированные на проверку знаний по истории России с включением элементов всеобщей истории (темы по истории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международных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отношений и внешней политики России, по истории войн;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отдельные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вопросы истории экономики и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культуры)</a:t>
            </a:r>
            <a:endParaRPr lang="ru-RU" sz="16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036422"/>
              </p:ext>
            </p:extLst>
          </p:nvPr>
        </p:nvGraphicFramePr>
        <p:xfrm>
          <a:off x="302200" y="3301725"/>
          <a:ext cx="6283752" cy="32073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251838"/>
                <a:gridCol w="2216526"/>
                <a:gridCol w="1022684"/>
                <a:gridCol w="1792704"/>
              </a:tblGrid>
              <a:tr h="123126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работы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Тип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Максимальный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первичный балл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5482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кратким ответом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30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6644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развернутым ответом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548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35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44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057311" y="1357690"/>
            <a:ext cx="46917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Экзаменационная работа по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истории состоит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двух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частей:</a:t>
            </a:r>
            <a:b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1 содержатся задания с кратким ответом, </a:t>
            </a:r>
            <a:b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2 – с развернутым ответом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200" y="1473262"/>
            <a:ext cx="1953433" cy="14000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2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Grid">
          <a:fgClr>
            <a:schemeClr val="accent6">
              <a:lumMod val="20000"/>
              <a:lumOff val="8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39126" y="73112"/>
            <a:ext cx="503484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Структура КИМ по</a:t>
            </a:r>
          </a:p>
          <a:p>
            <a:pPr algn="ctr"/>
            <a:r>
              <a:rPr lang="ru-RU" sz="3600" b="1" dirty="0" smtClean="0">
                <a:solidFill>
                  <a:srgbClr val="809EC2">
                    <a:lumMod val="50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ОБЩЕСТВОЗНАНИЮ</a:t>
            </a:r>
            <a:endParaRPr lang="ru-RU" sz="3600" b="1" dirty="0">
              <a:solidFill>
                <a:srgbClr val="809EC2">
                  <a:lumMod val="50000"/>
                </a:srgb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08668" y="83279"/>
            <a:ext cx="2049332" cy="805247"/>
          </a:xfrm>
          <a:prstGeom prst="rect">
            <a:avLst/>
          </a:prstGeom>
        </p:spPr>
      </p:pic>
      <p:sp>
        <p:nvSpPr>
          <p:cNvPr id="29" name="Скругленный прямоугольник 28"/>
          <p:cNvSpPr/>
          <p:nvPr/>
        </p:nvSpPr>
        <p:spPr>
          <a:xfrm>
            <a:off x="139126" y="6906153"/>
            <a:ext cx="6609900" cy="1266216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число заданий с развернутым ответом (часть 2 работы) входит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шесть заданий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связанных с анализом предложенного текстового фрагмента, </a:t>
            </a:r>
            <a:r>
              <a:rPr lang="ru-RU" sz="16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освещающего </a:t>
            </a:r>
            <a:r>
              <a:rPr lang="ru-RU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определенную сторону социальной действительности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15383063"/>
              </p:ext>
            </p:extLst>
          </p:nvPr>
        </p:nvGraphicFramePr>
        <p:xfrm>
          <a:off x="302200" y="3301725"/>
          <a:ext cx="6283752" cy="3207360"/>
        </p:xfrm>
        <a:graphic>
          <a:graphicData uri="http://schemas.openxmlformats.org/drawingml/2006/table">
            <a:tbl>
              <a:tblPr firstRow="1" bandRow="1">
                <a:tableStyleId>{16D9F66E-5EB9-4882-86FB-DCBF35E3C3E4}</a:tableStyleId>
              </a:tblPr>
              <a:tblGrid>
                <a:gridCol w="1251838"/>
                <a:gridCol w="2216526"/>
                <a:gridCol w="1022684"/>
                <a:gridCol w="1792704"/>
              </a:tblGrid>
              <a:tr h="1231261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работы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Тип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Кол-во заданий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Максимальный</a:t>
                      </a:r>
                      <a:r>
                        <a:rPr lang="ru-RU" sz="1600" baseline="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первичный балл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54828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1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кратким ответом</a:t>
                      </a: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25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26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  <a:tr h="866443"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часть 2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С развернутым ответом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6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13</a:t>
                      </a:r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/>
                </a:tc>
              </a:tr>
              <a:tr h="554828">
                <a:tc gridSpan="2"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ИТОГО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31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39</a:t>
                      </a:r>
                      <a:endParaRPr lang="ru-RU" sz="16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2057311" y="1399277"/>
            <a:ext cx="469171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Экзаменационная работа по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обществознанию состоит </a:t>
            </a:r>
            <a:r>
              <a:rPr lang="ru-RU" sz="20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двух </a:t>
            </a: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частей: в части 1 содержатся задания с кратким ответом, </a:t>
            </a:r>
            <a:b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dirty="0" smtClean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 части 2 – с развернутым ответом</a:t>
            </a:r>
            <a:endParaRPr lang="ru-RU" sz="2000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47" t="83480" r="18139" b="5483"/>
          <a:stretch/>
        </p:blipFill>
        <p:spPr>
          <a:xfrm>
            <a:off x="243751" y="2594203"/>
            <a:ext cx="1813560" cy="278153"/>
          </a:xfrm>
          <a:prstGeom prst="rect">
            <a:avLst/>
          </a:prstGeom>
          <a:effectLst/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672" y="1454152"/>
            <a:ext cx="1371719" cy="1140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544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</TotalTime>
  <Words>1001</Words>
  <Application>Microsoft Office PowerPoint</Application>
  <PresentationFormat>Экран (4:3)</PresentationFormat>
  <Paragraphs>253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Constantia</vt:lpstr>
      <vt:lpstr>Wingdings 2</vt:lpstr>
      <vt:lpstr>Тема Office</vt:lpstr>
      <vt:lpstr>1_Бумажная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Q16</dc:creator>
  <cp:lastModifiedBy>Q16</cp:lastModifiedBy>
  <cp:revision>29</cp:revision>
  <cp:lastPrinted>2018-09-20T10:44:40Z</cp:lastPrinted>
  <dcterms:created xsi:type="dcterms:W3CDTF">2018-09-12T09:36:44Z</dcterms:created>
  <dcterms:modified xsi:type="dcterms:W3CDTF">2018-10-02T11:43:01Z</dcterms:modified>
</cp:coreProperties>
</file>