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notesMasterIdLst>
    <p:notesMasterId r:id="rId23"/>
  </p:notesMasterIdLst>
  <p:sldIdLst>
    <p:sldId id="256" r:id="rId2"/>
    <p:sldId id="259"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46" autoAdjust="0"/>
    <p:restoredTop sz="94660"/>
  </p:normalViewPr>
  <p:slideViewPr>
    <p:cSldViewPr>
      <p:cViewPr varScale="1">
        <p:scale>
          <a:sx n="90" d="100"/>
          <a:sy n="90" d="100"/>
        </p:scale>
        <p:origin x="-141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739FD3-495B-477F-BA4B-3CEBEA336783}" type="doc">
      <dgm:prSet loTypeId="urn:microsoft.com/office/officeart/2005/8/layout/list1" loCatId="list" qsTypeId="urn:microsoft.com/office/officeart/2005/8/quickstyle/3d6" qsCatId="3D" csTypeId="urn:microsoft.com/office/officeart/2005/8/colors/colorful5" csCatId="colorful" phldr="1"/>
      <dgm:spPr/>
      <dgm:t>
        <a:bodyPr/>
        <a:lstStyle/>
        <a:p>
          <a:endParaRPr lang="ru-RU"/>
        </a:p>
      </dgm:t>
    </dgm:pt>
    <dgm:pt modelId="{9B68B709-3916-445A-8049-D4BE63F0D483}">
      <dgm:prSet phldrT="[Текст]" custT="1"/>
      <dgm:spPr/>
      <dgm:t>
        <a:bodyPr/>
        <a:lstStyle/>
        <a:p>
          <a:r>
            <a:rPr lang="ru-RU" sz="4000" i="1" dirty="0" smtClean="0">
              <a:effectLst>
                <a:outerShdw blurRad="38100" dist="38100" dir="2700000" algn="tl">
                  <a:srgbClr val="000000">
                    <a:alpha val="43137"/>
                  </a:srgbClr>
                </a:outerShdw>
              </a:effectLst>
              <a:latin typeface="Times New Roman" pitchFamily="18" charset="0"/>
              <a:cs typeface="Times New Roman" pitchFamily="18" charset="0"/>
            </a:rPr>
            <a:t>Самообслуживание .</a:t>
          </a:r>
          <a:endParaRPr lang="ru-RU" sz="4000" i="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7DE9E886-D78B-45C0-A803-894EA9184E2E}" type="parTrans" cxnId="{3988404C-B96C-4B33-9E48-1EE6867C6B34}">
      <dgm:prSet/>
      <dgm:spPr/>
      <dgm:t>
        <a:bodyPr/>
        <a:lstStyle/>
        <a:p>
          <a:endParaRPr lang="ru-RU"/>
        </a:p>
      </dgm:t>
    </dgm:pt>
    <dgm:pt modelId="{6DCB7248-0815-4247-92C9-FAA8A1FBF3E7}" type="sibTrans" cxnId="{3988404C-B96C-4B33-9E48-1EE6867C6B34}">
      <dgm:prSet/>
      <dgm:spPr/>
      <dgm:t>
        <a:bodyPr/>
        <a:lstStyle/>
        <a:p>
          <a:endParaRPr lang="ru-RU"/>
        </a:p>
      </dgm:t>
    </dgm:pt>
    <dgm:pt modelId="{52C2C572-91F7-41A3-A8D1-E38B831CF060}">
      <dgm:prSet phldrT="[Текст]" custT="1"/>
      <dgm:spPr/>
      <dgm:t>
        <a:bodyPr/>
        <a:lstStyle/>
        <a:p>
          <a:r>
            <a:rPr lang="ru-RU" sz="4000" i="1" dirty="0" smtClean="0">
              <a:effectLst>
                <a:outerShdw blurRad="38100" dist="38100" dir="2700000" algn="tl">
                  <a:srgbClr val="000000">
                    <a:alpha val="43137"/>
                  </a:srgbClr>
                </a:outerShdw>
              </a:effectLst>
              <a:latin typeface="Times New Roman" pitchFamily="18" charset="0"/>
              <a:cs typeface="Times New Roman" pitchFamily="18" charset="0"/>
            </a:rPr>
            <a:t>Труд в природе. </a:t>
          </a:r>
          <a:endParaRPr lang="ru-RU" sz="4000" i="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AF7E9B0E-E4ED-456C-9154-DFAED8E2C76F}" type="parTrans" cxnId="{2341B1CA-7E83-46B0-BEEB-875CCB9C49F9}">
      <dgm:prSet/>
      <dgm:spPr/>
      <dgm:t>
        <a:bodyPr/>
        <a:lstStyle/>
        <a:p>
          <a:endParaRPr lang="ru-RU"/>
        </a:p>
      </dgm:t>
    </dgm:pt>
    <dgm:pt modelId="{DB8A6786-6CC5-43C7-98B4-161C9770474B}" type="sibTrans" cxnId="{2341B1CA-7E83-46B0-BEEB-875CCB9C49F9}">
      <dgm:prSet/>
      <dgm:spPr/>
      <dgm:t>
        <a:bodyPr/>
        <a:lstStyle/>
        <a:p>
          <a:endParaRPr lang="ru-RU"/>
        </a:p>
      </dgm:t>
    </dgm:pt>
    <dgm:pt modelId="{26055050-3EF3-49C3-AF4F-E6418AA31970}">
      <dgm:prSet phldrT="[Текст]" custT="1"/>
      <dgm:spPr/>
      <dgm:t>
        <a:bodyPr/>
        <a:lstStyle/>
        <a:p>
          <a:endParaRPr lang="ru-RU" sz="4000" i="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F82C364F-7DF8-483F-A1D9-6F8AB79699A8}" type="parTrans" cxnId="{4599EE9C-8D85-48FB-9717-8FC6310F2427}">
      <dgm:prSet/>
      <dgm:spPr/>
      <dgm:t>
        <a:bodyPr/>
        <a:lstStyle/>
        <a:p>
          <a:endParaRPr lang="ru-RU"/>
        </a:p>
      </dgm:t>
    </dgm:pt>
    <dgm:pt modelId="{7CF62C18-719E-4135-BC38-A1DC8A5B1CD3}" type="sibTrans" cxnId="{4599EE9C-8D85-48FB-9717-8FC6310F2427}">
      <dgm:prSet/>
      <dgm:spPr/>
      <dgm:t>
        <a:bodyPr/>
        <a:lstStyle/>
        <a:p>
          <a:endParaRPr lang="ru-RU"/>
        </a:p>
      </dgm:t>
    </dgm:pt>
    <dgm:pt modelId="{69D07220-B4FF-4C88-BB6E-B6056F0C37C5}">
      <dgm:prSet phldrT="[Текст]" custT="1"/>
      <dgm:spPr/>
      <dgm:t>
        <a:bodyPr/>
        <a:lstStyle/>
        <a:p>
          <a:pPr algn="l"/>
          <a:r>
            <a:rPr lang="ru-RU" sz="4000" i="1" dirty="0" smtClean="0">
              <a:effectLst>
                <a:outerShdw blurRad="38100" dist="38100" dir="2700000" algn="tl">
                  <a:srgbClr val="000000">
                    <a:alpha val="43137"/>
                  </a:srgbClr>
                </a:outerShdw>
              </a:effectLst>
              <a:latin typeface="Times New Roman" pitchFamily="18" charset="0"/>
              <a:cs typeface="Times New Roman" pitchFamily="18" charset="0"/>
            </a:rPr>
            <a:t>Хозяйственно- бытовой труд. </a:t>
          </a:r>
          <a:endParaRPr lang="ru-RU" sz="4000" i="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F060374C-AADC-48C3-823A-68059AD586BD}" type="parTrans" cxnId="{A09355EF-CA8F-4150-976F-523B6CBB6DC1}">
      <dgm:prSet/>
      <dgm:spPr/>
      <dgm:t>
        <a:bodyPr/>
        <a:lstStyle/>
        <a:p>
          <a:endParaRPr lang="ru-RU"/>
        </a:p>
      </dgm:t>
    </dgm:pt>
    <dgm:pt modelId="{6EF6ABA2-08ED-49A9-851B-D94E759D8A53}" type="sibTrans" cxnId="{A09355EF-CA8F-4150-976F-523B6CBB6DC1}">
      <dgm:prSet/>
      <dgm:spPr/>
      <dgm:t>
        <a:bodyPr/>
        <a:lstStyle/>
        <a:p>
          <a:endParaRPr lang="ru-RU"/>
        </a:p>
      </dgm:t>
    </dgm:pt>
    <dgm:pt modelId="{407914C7-6EC3-4454-A8F8-7288F66ABC36}" type="pres">
      <dgm:prSet presAssocID="{71739FD3-495B-477F-BA4B-3CEBEA336783}" presName="linear" presStyleCnt="0">
        <dgm:presLayoutVars>
          <dgm:dir/>
          <dgm:animLvl val="lvl"/>
          <dgm:resizeHandles val="exact"/>
        </dgm:presLayoutVars>
      </dgm:prSet>
      <dgm:spPr/>
      <dgm:t>
        <a:bodyPr/>
        <a:lstStyle/>
        <a:p>
          <a:endParaRPr lang="ru-RU"/>
        </a:p>
      </dgm:t>
    </dgm:pt>
    <dgm:pt modelId="{3105B38F-A8DF-4E3D-8F91-E7372D25F946}" type="pres">
      <dgm:prSet presAssocID="{9B68B709-3916-445A-8049-D4BE63F0D483}" presName="parentLin" presStyleCnt="0"/>
      <dgm:spPr/>
    </dgm:pt>
    <dgm:pt modelId="{0612EE28-4D21-4ED9-8031-9A9FEEC8B6AA}" type="pres">
      <dgm:prSet presAssocID="{9B68B709-3916-445A-8049-D4BE63F0D483}" presName="parentLeftMargin" presStyleLbl="node1" presStyleIdx="0" presStyleCnt="2"/>
      <dgm:spPr/>
      <dgm:t>
        <a:bodyPr/>
        <a:lstStyle/>
        <a:p>
          <a:endParaRPr lang="ru-RU"/>
        </a:p>
      </dgm:t>
    </dgm:pt>
    <dgm:pt modelId="{F8B5A316-883C-420F-A1BB-6D43C7390DDF}" type="pres">
      <dgm:prSet presAssocID="{9B68B709-3916-445A-8049-D4BE63F0D483}" presName="parentText" presStyleLbl="node1" presStyleIdx="0" presStyleCnt="2">
        <dgm:presLayoutVars>
          <dgm:chMax val="0"/>
          <dgm:bulletEnabled val="1"/>
        </dgm:presLayoutVars>
      </dgm:prSet>
      <dgm:spPr/>
      <dgm:t>
        <a:bodyPr/>
        <a:lstStyle/>
        <a:p>
          <a:endParaRPr lang="ru-RU"/>
        </a:p>
      </dgm:t>
    </dgm:pt>
    <dgm:pt modelId="{75AD63E1-EA46-4B69-8397-2D4F0B330052}" type="pres">
      <dgm:prSet presAssocID="{9B68B709-3916-445A-8049-D4BE63F0D483}" presName="negativeSpace" presStyleCnt="0"/>
      <dgm:spPr/>
    </dgm:pt>
    <dgm:pt modelId="{CDB0A711-2B5C-4A07-A50E-D73CDF594765}" type="pres">
      <dgm:prSet presAssocID="{9B68B709-3916-445A-8049-D4BE63F0D483}" presName="childText" presStyleLbl="conFgAcc1" presStyleIdx="0" presStyleCnt="2">
        <dgm:presLayoutVars>
          <dgm:bulletEnabled val="1"/>
        </dgm:presLayoutVars>
      </dgm:prSet>
      <dgm:spPr/>
      <dgm:t>
        <a:bodyPr/>
        <a:lstStyle/>
        <a:p>
          <a:endParaRPr lang="ru-RU"/>
        </a:p>
      </dgm:t>
    </dgm:pt>
    <dgm:pt modelId="{D4BCA102-6060-4F3E-A2BC-FA77BE21AEE5}" type="pres">
      <dgm:prSet presAssocID="{6DCB7248-0815-4247-92C9-FAA8A1FBF3E7}" presName="spaceBetweenRectangles" presStyleCnt="0"/>
      <dgm:spPr/>
    </dgm:pt>
    <dgm:pt modelId="{7EA3EB82-8E14-4B3A-9FB5-A36A75D6210A}" type="pres">
      <dgm:prSet presAssocID="{52C2C572-91F7-41A3-A8D1-E38B831CF060}" presName="parentLin" presStyleCnt="0"/>
      <dgm:spPr/>
    </dgm:pt>
    <dgm:pt modelId="{1B8F53F5-D5C6-4DC8-BA16-53B8C3EE49EB}" type="pres">
      <dgm:prSet presAssocID="{52C2C572-91F7-41A3-A8D1-E38B831CF060}" presName="parentLeftMargin" presStyleLbl="node1" presStyleIdx="0" presStyleCnt="2"/>
      <dgm:spPr/>
      <dgm:t>
        <a:bodyPr/>
        <a:lstStyle/>
        <a:p>
          <a:endParaRPr lang="ru-RU"/>
        </a:p>
      </dgm:t>
    </dgm:pt>
    <dgm:pt modelId="{0E8A813B-231B-4920-9711-E3DAD3C270D0}" type="pres">
      <dgm:prSet presAssocID="{52C2C572-91F7-41A3-A8D1-E38B831CF060}" presName="parentText" presStyleLbl="node1" presStyleIdx="1" presStyleCnt="2">
        <dgm:presLayoutVars>
          <dgm:chMax val="0"/>
          <dgm:bulletEnabled val="1"/>
        </dgm:presLayoutVars>
      </dgm:prSet>
      <dgm:spPr/>
      <dgm:t>
        <a:bodyPr/>
        <a:lstStyle/>
        <a:p>
          <a:endParaRPr lang="ru-RU"/>
        </a:p>
      </dgm:t>
    </dgm:pt>
    <dgm:pt modelId="{CF9DD416-366D-45EE-B02E-0A669C1D5277}" type="pres">
      <dgm:prSet presAssocID="{52C2C572-91F7-41A3-A8D1-E38B831CF060}" presName="negativeSpace" presStyleCnt="0"/>
      <dgm:spPr/>
    </dgm:pt>
    <dgm:pt modelId="{AAA00E6C-B3A0-4AB2-9C83-AFC2FAB824A5}" type="pres">
      <dgm:prSet presAssocID="{52C2C572-91F7-41A3-A8D1-E38B831CF060}" presName="childText" presStyleLbl="conFgAcc1" presStyleIdx="1" presStyleCnt="2">
        <dgm:presLayoutVars>
          <dgm:bulletEnabled val="1"/>
        </dgm:presLayoutVars>
      </dgm:prSet>
      <dgm:spPr/>
      <dgm:t>
        <a:bodyPr/>
        <a:lstStyle/>
        <a:p>
          <a:endParaRPr lang="ru-RU"/>
        </a:p>
      </dgm:t>
    </dgm:pt>
  </dgm:ptLst>
  <dgm:cxnLst>
    <dgm:cxn modelId="{C6E3B508-271A-49D4-8399-98F6F96FB948}" type="presOf" srcId="{9B68B709-3916-445A-8049-D4BE63F0D483}" destId="{F8B5A316-883C-420F-A1BB-6D43C7390DDF}" srcOrd="1" destOrd="0" presId="urn:microsoft.com/office/officeart/2005/8/layout/list1"/>
    <dgm:cxn modelId="{2341B1CA-7E83-46B0-BEEB-875CCB9C49F9}" srcId="{71739FD3-495B-477F-BA4B-3CEBEA336783}" destId="{52C2C572-91F7-41A3-A8D1-E38B831CF060}" srcOrd="1" destOrd="0" parTransId="{AF7E9B0E-E4ED-456C-9154-DFAED8E2C76F}" sibTransId="{DB8A6786-6CC5-43C7-98B4-161C9770474B}"/>
    <dgm:cxn modelId="{FAC046B0-4E84-4234-A41D-9EFFDBC82E78}" type="presOf" srcId="{52C2C572-91F7-41A3-A8D1-E38B831CF060}" destId="{0E8A813B-231B-4920-9711-E3DAD3C270D0}" srcOrd="1" destOrd="0" presId="urn:microsoft.com/office/officeart/2005/8/layout/list1"/>
    <dgm:cxn modelId="{64F37B2D-474A-41B2-9717-5D170A854DB9}" type="presOf" srcId="{9B68B709-3916-445A-8049-D4BE63F0D483}" destId="{0612EE28-4D21-4ED9-8031-9A9FEEC8B6AA}" srcOrd="0" destOrd="0" presId="urn:microsoft.com/office/officeart/2005/8/layout/list1"/>
    <dgm:cxn modelId="{EA143267-434E-40CB-B76D-C864D1DA04E9}" type="presOf" srcId="{71739FD3-495B-477F-BA4B-3CEBEA336783}" destId="{407914C7-6EC3-4454-A8F8-7288F66ABC36}" srcOrd="0" destOrd="0" presId="urn:microsoft.com/office/officeart/2005/8/layout/list1"/>
    <dgm:cxn modelId="{B5B9EDE4-132B-4245-BFE4-448AB1B63029}" type="presOf" srcId="{69D07220-B4FF-4C88-BB6E-B6056F0C37C5}" destId="{CDB0A711-2B5C-4A07-A50E-D73CDF594765}" srcOrd="0" destOrd="0" presId="urn:microsoft.com/office/officeart/2005/8/layout/list1"/>
    <dgm:cxn modelId="{4599EE9C-8D85-48FB-9717-8FC6310F2427}" srcId="{52C2C572-91F7-41A3-A8D1-E38B831CF060}" destId="{26055050-3EF3-49C3-AF4F-E6418AA31970}" srcOrd="0" destOrd="0" parTransId="{F82C364F-7DF8-483F-A1D9-6F8AB79699A8}" sibTransId="{7CF62C18-719E-4135-BC38-A1DC8A5B1CD3}"/>
    <dgm:cxn modelId="{3988404C-B96C-4B33-9E48-1EE6867C6B34}" srcId="{71739FD3-495B-477F-BA4B-3CEBEA336783}" destId="{9B68B709-3916-445A-8049-D4BE63F0D483}" srcOrd="0" destOrd="0" parTransId="{7DE9E886-D78B-45C0-A803-894EA9184E2E}" sibTransId="{6DCB7248-0815-4247-92C9-FAA8A1FBF3E7}"/>
    <dgm:cxn modelId="{A09355EF-CA8F-4150-976F-523B6CBB6DC1}" srcId="{9B68B709-3916-445A-8049-D4BE63F0D483}" destId="{69D07220-B4FF-4C88-BB6E-B6056F0C37C5}" srcOrd="0" destOrd="0" parTransId="{F060374C-AADC-48C3-823A-68059AD586BD}" sibTransId="{6EF6ABA2-08ED-49A9-851B-D94E759D8A53}"/>
    <dgm:cxn modelId="{3B5DC734-5E3D-4B9E-8DCE-C2D46771CA87}" type="presOf" srcId="{26055050-3EF3-49C3-AF4F-E6418AA31970}" destId="{AAA00E6C-B3A0-4AB2-9C83-AFC2FAB824A5}" srcOrd="0" destOrd="0" presId="urn:microsoft.com/office/officeart/2005/8/layout/list1"/>
    <dgm:cxn modelId="{70A07C55-2680-445A-9D54-BC163B43D8BD}" type="presOf" srcId="{52C2C572-91F7-41A3-A8D1-E38B831CF060}" destId="{1B8F53F5-D5C6-4DC8-BA16-53B8C3EE49EB}" srcOrd="0" destOrd="0" presId="urn:microsoft.com/office/officeart/2005/8/layout/list1"/>
    <dgm:cxn modelId="{A322ADC9-01DC-400D-BEB0-5E32378A03CB}" type="presParOf" srcId="{407914C7-6EC3-4454-A8F8-7288F66ABC36}" destId="{3105B38F-A8DF-4E3D-8F91-E7372D25F946}" srcOrd="0" destOrd="0" presId="urn:microsoft.com/office/officeart/2005/8/layout/list1"/>
    <dgm:cxn modelId="{555B673C-D69F-40AD-9AFD-EF491EBB2B0F}" type="presParOf" srcId="{3105B38F-A8DF-4E3D-8F91-E7372D25F946}" destId="{0612EE28-4D21-4ED9-8031-9A9FEEC8B6AA}" srcOrd="0" destOrd="0" presId="urn:microsoft.com/office/officeart/2005/8/layout/list1"/>
    <dgm:cxn modelId="{48A33D26-B01A-4CFD-9DF4-9F69217FC95E}" type="presParOf" srcId="{3105B38F-A8DF-4E3D-8F91-E7372D25F946}" destId="{F8B5A316-883C-420F-A1BB-6D43C7390DDF}" srcOrd="1" destOrd="0" presId="urn:microsoft.com/office/officeart/2005/8/layout/list1"/>
    <dgm:cxn modelId="{F29089B6-E49D-430B-9D52-4D8D2CA9FE58}" type="presParOf" srcId="{407914C7-6EC3-4454-A8F8-7288F66ABC36}" destId="{75AD63E1-EA46-4B69-8397-2D4F0B330052}" srcOrd="1" destOrd="0" presId="urn:microsoft.com/office/officeart/2005/8/layout/list1"/>
    <dgm:cxn modelId="{A6AD2848-C2B4-477B-8830-467459B19BCC}" type="presParOf" srcId="{407914C7-6EC3-4454-A8F8-7288F66ABC36}" destId="{CDB0A711-2B5C-4A07-A50E-D73CDF594765}" srcOrd="2" destOrd="0" presId="urn:microsoft.com/office/officeart/2005/8/layout/list1"/>
    <dgm:cxn modelId="{C839D0F8-6BC4-4B5A-A519-DAE8149EE45C}" type="presParOf" srcId="{407914C7-6EC3-4454-A8F8-7288F66ABC36}" destId="{D4BCA102-6060-4F3E-A2BC-FA77BE21AEE5}" srcOrd="3" destOrd="0" presId="urn:microsoft.com/office/officeart/2005/8/layout/list1"/>
    <dgm:cxn modelId="{03CC23E0-A149-419C-8410-1DFBF573995F}" type="presParOf" srcId="{407914C7-6EC3-4454-A8F8-7288F66ABC36}" destId="{7EA3EB82-8E14-4B3A-9FB5-A36A75D6210A}" srcOrd="4" destOrd="0" presId="urn:microsoft.com/office/officeart/2005/8/layout/list1"/>
    <dgm:cxn modelId="{DD340A7F-F45D-4757-B0B8-7CCA3CA96165}" type="presParOf" srcId="{7EA3EB82-8E14-4B3A-9FB5-A36A75D6210A}" destId="{1B8F53F5-D5C6-4DC8-BA16-53B8C3EE49EB}" srcOrd="0" destOrd="0" presId="urn:microsoft.com/office/officeart/2005/8/layout/list1"/>
    <dgm:cxn modelId="{25048FFA-BE45-4D30-B89E-3E50CBAA73D2}" type="presParOf" srcId="{7EA3EB82-8E14-4B3A-9FB5-A36A75D6210A}" destId="{0E8A813B-231B-4920-9711-E3DAD3C270D0}" srcOrd="1" destOrd="0" presId="urn:microsoft.com/office/officeart/2005/8/layout/list1"/>
    <dgm:cxn modelId="{B1D3FA1D-834F-4B82-A555-A4C1F2C55B2A}" type="presParOf" srcId="{407914C7-6EC3-4454-A8F8-7288F66ABC36}" destId="{CF9DD416-366D-45EE-B02E-0A669C1D5277}" srcOrd="5" destOrd="0" presId="urn:microsoft.com/office/officeart/2005/8/layout/list1"/>
    <dgm:cxn modelId="{D14C465E-FA6B-4DEE-AA75-950174A9939F}" type="presParOf" srcId="{407914C7-6EC3-4454-A8F8-7288F66ABC36}" destId="{AAA00E6C-B3A0-4AB2-9C83-AFC2FAB824A5}"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462E6E90-54F2-41BE-A6C7-9AB95EA23E76}" type="datetimeFigureOut">
              <a:rPr lang="ru-RU"/>
              <a:pPr>
                <a:defRPr/>
              </a:pPr>
              <a:t>13.03.2017</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1D3F5409-2145-4698-AB4F-7472B7889CF3}" type="slidenum">
              <a:rPr lang="ru-RU"/>
              <a:pPr>
                <a:defRPr/>
              </a:pPr>
              <a:t>‹#›</a:t>
            </a:fld>
            <a:endParaRPr lang="ru-RU"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Образ слайда 1"/>
          <p:cNvSpPr>
            <a:spLocks noGrp="1" noRot="1" noChangeAspect="1"/>
          </p:cNvSpPr>
          <p:nvPr>
            <p:ph type="sldImg"/>
          </p:nvPr>
        </p:nvSpPr>
        <p:spPr bwMode="auto">
          <a:noFill/>
          <a:ln>
            <a:solidFill>
              <a:srgbClr val="000000"/>
            </a:solidFill>
            <a:miter lim="800000"/>
            <a:headEnd/>
            <a:tailEnd/>
          </a:ln>
        </p:spPr>
      </p:sp>
      <p:sp>
        <p:nvSpPr>
          <p:cNvPr id="1536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1536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BCA344A-8FE1-4010-B2BF-098C4C8DFA82}" type="slidenum">
              <a:rPr lang="ru-RU"/>
              <a:pPr fontAlgn="base">
                <a:spcBef>
                  <a:spcPct val="0"/>
                </a:spcBef>
                <a:spcAft>
                  <a:spcPct val="0"/>
                </a:spcAft>
                <a:defRPr/>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Образ слайда 1"/>
          <p:cNvSpPr>
            <a:spLocks noGrp="1" noRot="1" noChangeAspect="1"/>
          </p:cNvSpPr>
          <p:nvPr>
            <p:ph type="sldImg"/>
          </p:nvPr>
        </p:nvSpPr>
        <p:spPr bwMode="auto">
          <a:noFill/>
          <a:ln>
            <a:solidFill>
              <a:srgbClr val="000000"/>
            </a:solidFill>
            <a:miter lim="800000"/>
            <a:headEnd/>
            <a:tailEnd/>
          </a:ln>
        </p:spPr>
      </p:sp>
      <p:sp>
        <p:nvSpPr>
          <p:cNvPr id="18434"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18435"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E812249-09CA-452E-A47F-A4704E3559B9}" type="slidenum">
              <a:rPr lang="ru-RU"/>
              <a:pPr fontAlgn="base">
                <a:spcBef>
                  <a:spcPct val="0"/>
                </a:spcBef>
                <a:spcAft>
                  <a:spcPct val="0"/>
                </a:spcAft>
                <a:defRPr/>
              </a:pPr>
              <a:t>3</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ru-RU" sz="2400">
                <a:latin typeface="Times New Roman"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ru-RU" sz="2400">
                <a:latin typeface="Times New Roman"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ru-RU" sz="2400">
                  <a:latin typeface="Times New Roman"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lang="ru-RU" sz="2400">
                  <a:latin typeface="Times New Roman"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ru-RU" sz="2400">
                  <a:latin typeface="Times New Roman"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ru-RU" sz="2400">
                  <a:latin typeface="Times New Roman"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ru-RU" sz="2400">
                  <a:latin typeface="Times New Roman"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ru-RU" sz="2400">
                  <a:latin typeface="Times New Roman"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ru-RU" sz="2400">
                  <a:latin typeface="Times New Roman"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ru-RU" sz="2400">
                  <a:latin typeface="Times New Roman"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lang="ru-RU" sz="2400">
                  <a:latin typeface="Times New Roman"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ru-RU" sz="2400">
                  <a:latin typeface="Times New Roman" pitchFamily="18" charset="0"/>
                </a:endParaRPr>
              </a:p>
            </p:txBody>
          </p:sp>
        </p:grpSp>
      </p:grpSp>
      <p:sp>
        <p:nvSpPr>
          <p:cNvPr id="72723"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ru-RU"/>
              <a:t>Образец заголовка</a:t>
            </a:r>
          </a:p>
        </p:txBody>
      </p:sp>
      <p:sp>
        <p:nvSpPr>
          <p:cNvPr id="72724"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ru-RU"/>
              <a:t>Образец подзаголовка</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fld id="{E5FAA2DE-F46A-42D7-A016-CBC00CBB9E27}" type="datetimeFigureOut">
              <a:rPr lang="ru-RU"/>
              <a:pPr>
                <a:defRPr/>
              </a:pPr>
              <a:t>13.03.2017</a:t>
            </a:fld>
            <a:endParaRPr lang="ru-RU"/>
          </a:p>
        </p:txBody>
      </p:sp>
      <p:sp>
        <p:nvSpPr>
          <p:cNvPr id="19" name="Rectangle 17"/>
          <p:cNvSpPr>
            <a:spLocks noGrp="1" noChangeArrowheads="1"/>
          </p:cNvSpPr>
          <p:nvPr>
            <p:ph type="ftr" sz="quarter" idx="11"/>
          </p:nvPr>
        </p:nvSpPr>
        <p:spPr/>
        <p:txBody>
          <a:bodyPr/>
          <a:lstStyle>
            <a:lvl1pPr>
              <a:defRPr/>
            </a:lvl1pPr>
          </a:lstStyle>
          <a:p>
            <a:pPr>
              <a:defRPr/>
            </a:pPr>
            <a:endParaRPr lang="ru-RU"/>
          </a:p>
        </p:txBody>
      </p:sp>
      <p:sp>
        <p:nvSpPr>
          <p:cNvPr id="20" name="Rectangle 18"/>
          <p:cNvSpPr>
            <a:spLocks noGrp="1" noChangeArrowheads="1"/>
          </p:cNvSpPr>
          <p:nvPr>
            <p:ph type="sldNum" sz="quarter" idx="12"/>
          </p:nvPr>
        </p:nvSpPr>
        <p:spPr/>
        <p:txBody>
          <a:bodyPr/>
          <a:lstStyle>
            <a:lvl1pPr>
              <a:defRPr/>
            </a:lvl1pPr>
          </a:lstStyle>
          <a:p>
            <a:pPr>
              <a:defRPr/>
            </a:pPr>
            <a:fld id="{D6F25064-5174-4CF5-8E77-B3CC9280575E}"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Содержимое 2"/>
          <p:cNvSpPr>
            <a:spLocks noGrp="1"/>
          </p:cNvSpPr>
          <p:nvPr>
            <p:ph idx="1"/>
          </p:nvPr>
        </p:nvSpPr>
        <p:spPr/>
        <p:txBody>
          <a:body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EDE65DB9-E7F5-4C6F-A5DF-90AEADD0704C}" type="slidenum">
              <a:rPr lang="ru-RU"/>
              <a:pPr>
                <a:defRPr/>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fld id="{3B80F3D5-1D58-4B84-B22C-FE05A47771CA}" type="datetimeFigureOut">
              <a:rPr lang="ru-RU"/>
              <a:pPr>
                <a:defRPr/>
              </a:pPr>
              <a:t>13.03.2017</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en-US"/>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Образец текста</a:t>
            </a:r>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2AA91007-9FD1-41F1-BECA-85CDE7E3A50D}" type="slidenum">
              <a:rPr lang="ru-RU"/>
              <a:pPr>
                <a:defRPr/>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fld id="{8EF33FB7-8170-498D-A6D1-45B489954647}" type="datetimeFigureOut">
              <a:rPr lang="ru-RU"/>
              <a:pPr>
                <a:defRPr/>
              </a:pPr>
              <a:t>13.03.2017</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Содержимое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Содержимое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5" name="Rectangle 2"/>
          <p:cNvSpPr>
            <a:spLocks noGrp="1" noChangeArrowheads="1"/>
          </p:cNvSpPr>
          <p:nvPr>
            <p:ph type="ftr" sz="quarter"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C5F29507-6284-4187-A546-F9FD2AAAD263}" type="slidenum">
              <a:rPr lang="ru-RU"/>
              <a:pPr>
                <a:defRPr/>
              </a:pPr>
              <a:t>‹#›</a:t>
            </a:fld>
            <a:endParaRPr lang="ru-RU"/>
          </a:p>
        </p:txBody>
      </p:sp>
      <p:sp>
        <p:nvSpPr>
          <p:cNvPr id="7" name="Rectangle 16"/>
          <p:cNvSpPr>
            <a:spLocks noGrp="1" noChangeArrowheads="1"/>
          </p:cNvSpPr>
          <p:nvPr>
            <p:ph type="dt" sz="half" idx="12"/>
          </p:nvPr>
        </p:nvSpPr>
        <p:spPr>
          <a:ln/>
        </p:spPr>
        <p:txBody>
          <a:bodyPr/>
          <a:lstStyle>
            <a:lvl1pPr>
              <a:defRPr/>
            </a:lvl1pPr>
          </a:lstStyle>
          <a:p>
            <a:pPr>
              <a:defRPr/>
            </a:pPr>
            <a:fld id="{14357B1D-6C55-45B1-95DA-480B06ED77E3}" type="datetimeFigureOut">
              <a:rPr lang="ru-RU"/>
              <a:pPr>
                <a:defRPr/>
              </a:pPr>
              <a:t>13.03.2017</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en-US"/>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7" name="Rectangle 2"/>
          <p:cNvSpPr>
            <a:spLocks noGrp="1" noChangeArrowheads="1"/>
          </p:cNvSpPr>
          <p:nvPr>
            <p:ph type="ftr" sz="quarter" idx="10"/>
          </p:nvPr>
        </p:nvSpPr>
        <p:spPr>
          <a:ln/>
        </p:spPr>
        <p:txBody>
          <a:bodyPr/>
          <a:lstStyle>
            <a:lvl1pPr>
              <a:defRPr/>
            </a:lvl1pPr>
          </a:lstStyle>
          <a:p>
            <a:pPr>
              <a:defRPr/>
            </a:pPr>
            <a:endParaRPr lang="ru-RU"/>
          </a:p>
        </p:txBody>
      </p:sp>
      <p:sp>
        <p:nvSpPr>
          <p:cNvPr id="8" name="Rectangle 3"/>
          <p:cNvSpPr>
            <a:spLocks noGrp="1" noChangeArrowheads="1"/>
          </p:cNvSpPr>
          <p:nvPr>
            <p:ph type="sldNum" sz="quarter" idx="11"/>
          </p:nvPr>
        </p:nvSpPr>
        <p:spPr>
          <a:ln/>
        </p:spPr>
        <p:txBody>
          <a:bodyPr/>
          <a:lstStyle>
            <a:lvl1pPr>
              <a:defRPr/>
            </a:lvl1pPr>
          </a:lstStyle>
          <a:p>
            <a:pPr>
              <a:defRPr/>
            </a:pPr>
            <a:fld id="{353FAB36-D757-4416-8725-7BD5C41F60FC}" type="slidenum">
              <a:rPr lang="ru-RU"/>
              <a:pPr>
                <a:defRPr/>
              </a:pPr>
              <a:t>‹#›</a:t>
            </a:fld>
            <a:endParaRPr lang="ru-RU"/>
          </a:p>
        </p:txBody>
      </p:sp>
      <p:sp>
        <p:nvSpPr>
          <p:cNvPr id="9" name="Rectangle 16"/>
          <p:cNvSpPr>
            <a:spLocks noGrp="1" noChangeArrowheads="1"/>
          </p:cNvSpPr>
          <p:nvPr>
            <p:ph type="dt" sz="half" idx="12"/>
          </p:nvPr>
        </p:nvSpPr>
        <p:spPr>
          <a:ln/>
        </p:spPr>
        <p:txBody>
          <a:bodyPr/>
          <a:lstStyle>
            <a:lvl1pPr>
              <a:defRPr/>
            </a:lvl1pPr>
          </a:lstStyle>
          <a:p>
            <a:pPr>
              <a:defRPr/>
            </a:pPr>
            <a:fld id="{353475A6-21A6-4205-8CDC-495B9F8A94AF}" type="datetimeFigureOut">
              <a:rPr lang="ru-RU"/>
              <a:pPr>
                <a:defRPr/>
              </a:pPr>
              <a:t>13.03.2017</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Rectangle 2"/>
          <p:cNvSpPr>
            <a:spLocks noGrp="1" noChangeArrowheads="1"/>
          </p:cNvSpPr>
          <p:nvPr>
            <p:ph type="ftr" sz="quarter" idx="10"/>
          </p:nvPr>
        </p:nvSpPr>
        <p:spPr>
          <a:ln/>
        </p:spPr>
        <p:txBody>
          <a:bodyPr/>
          <a:lstStyle>
            <a:lvl1pPr>
              <a:defRPr/>
            </a:lvl1pPr>
          </a:lstStyle>
          <a:p>
            <a:pPr>
              <a:defRPr/>
            </a:pPr>
            <a:endParaRPr lang="ru-RU"/>
          </a:p>
        </p:txBody>
      </p:sp>
      <p:sp>
        <p:nvSpPr>
          <p:cNvPr id="4" name="Rectangle 3"/>
          <p:cNvSpPr>
            <a:spLocks noGrp="1" noChangeArrowheads="1"/>
          </p:cNvSpPr>
          <p:nvPr>
            <p:ph type="sldNum" sz="quarter" idx="11"/>
          </p:nvPr>
        </p:nvSpPr>
        <p:spPr>
          <a:ln/>
        </p:spPr>
        <p:txBody>
          <a:bodyPr/>
          <a:lstStyle>
            <a:lvl1pPr>
              <a:defRPr/>
            </a:lvl1pPr>
          </a:lstStyle>
          <a:p>
            <a:pPr>
              <a:defRPr/>
            </a:pPr>
            <a:fld id="{17ED897C-76B4-4882-A4D1-10AD3B1F9336}" type="slidenum">
              <a:rPr lang="ru-RU"/>
              <a:pPr>
                <a:defRPr/>
              </a:pPr>
              <a:t>‹#›</a:t>
            </a:fld>
            <a:endParaRPr lang="ru-RU"/>
          </a:p>
        </p:txBody>
      </p:sp>
      <p:sp>
        <p:nvSpPr>
          <p:cNvPr id="5" name="Rectangle 16"/>
          <p:cNvSpPr>
            <a:spLocks noGrp="1" noChangeArrowheads="1"/>
          </p:cNvSpPr>
          <p:nvPr>
            <p:ph type="dt" sz="half" idx="12"/>
          </p:nvPr>
        </p:nvSpPr>
        <p:spPr>
          <a:ln/>
        </p:spPr>
        <p:txBody>
          <a:bodyPr/>
          <a:lstStyle>
            <a:lvl1pPr>
              <a:defRPr/>
            </a:lvl1pPr>
          </a:lstStyle>
          <a:p>
            <a:pPr>
              <a:defRPr/>
            </a:pPr>
            <a:fld id="{2AA63912-204D-4F6D-8CFE-B3558697CA16}" type="datetimeFigureOut">
              <a:rPr lang="ru-RU"/>
              <a:pPr>
                <a:defRPr/>
              </a:pPr>
              <a:t>13.03.2017</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ru-RU"/>
          </a:p>
        </p:txBody>
      </p:sp>
      <p:sp>
        <p:nvSpPr>
          <p:cNvPr id="3" name="Rectangle 3"/>
          <p:cNvSpPr>
            <a:spLocks noGrp="1" noChangeArrowheads="1"/>
          </p:cNvSpPr>
          <p:nvPr>
            <p:ph type="sldNum" sz="quarter" idx="11"/>
          </p:nvPr>
        </p:nvSpPr>
        <p:spPr>
          <a:ln/>
        </p:spPr>
        <p:txBody>
          <a:bodyPr/>
          <a:lstStyle>
            <a:lvl1pPr>
              <a:defRPr/>
            </a:lvl1pPr>
          </a:lstStyle>
          <a:p>
            <a:pPr>
              <a:defRPr/>
            </a:pPr>
            <a:fld id="{C80D2CA8-9064-4A77-B837-10D42C928BFB}" type="slidenum">
              <a:rPr lang="ru-RU"/>
              <a:pPr>
                <a:defRPr/>
              </a:pPr>
              <a:t>‹#›</a:t>
            </a:fld>
            <a:endParaRPr lang="ru-RU"/>
          </a:p>
        </p:txBody>
      </p:sp>
      <p:sp>
        <p:nvSpPr>
          <p:cNvPr id="4" name="Rectangle 16"/>
          <p:cNvSpPr>
            <a:spLocks noGrp="1" noChangeArrowheads="1"/>
          </p:cNvSpPr>
          <p:nvPr>
            <p:ph type="dt" sz="half" idx="12"/>
          </p:nvPr>
        </p:nvSpPr>
        <p:spPr>
          <a:ln/>
        </p:spPr>
        <p:txBody>
          <a:bodyPr/>
          <a:lstStyle>
            <a:lvl1pPr>
              <a:defRPr/>
            </a:lvl1pPr>
          </a:lstStyle>
          <a:p>
            <a:pPr>
              <a:defRPr/>
            </a:pPr>
            <a:fld id="{F0483221-FE39-42B3-B965-AEABE8A366C7}" type="datetimeFigureOut">
              <a:rPr lang="ru-RU"/>
              <a:pPr>
                <a:defRPr/>
              </a:pPr>
              <a:t>13.03.2017</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en-US"/>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5BA3026F-6161-4B88-81DE-87215F60EA69}" type="slidenum">
              <a:rPr lang="ru-RU"/>
              <a:pPr>
                <a:defRPr/>
              </a:pPr>
              <a:t>‹#›</a:t>
            </a:fld>
            <a:endParaRPr lang="ru-RU"/>
          </a:p>
        </p:txBody>
      </p:sp>
      <p:sp>
        <p:nvSpPr>
          <p:cNvPr id="7" name="Rectangle 16"/>
          <p:cNvSpPr>
            <a:spLocks noGrp="1" noChangeArrowheads="1"/>
          </p:cNvSpPr>
          <p:nvPr>
            <p:ph type="dt" sz="half" idx="12"/>
          </p:nvPr>
        </p:nvSpPr>
        <p:spPr>
          <a:ln/>
        </p:spPr>
        <p:txBody>
          <a:bodyPr/>
          <a:lstStyle>
            <a:lvl1pPr>
              <a:defRPr/>
            </a:lvl1pPr>
          </a:lstStyle>
          <a:p>
            <a:pPr>
              <a:defRPr/>
            </a:pPr>
            <a:fld id="{4AA6A728-F31A-4F48-A576-DBB46A3B51F8}" type="datetimeFigureOut">
              <a:rPr lang="ru-RU"/>
              <a:pPr>
                <a:defRPr/>
              </a:pPr>
              <a:t>13.03.2017</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en-US"/>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Образец текста</a:t>
            </a:r>
          </a:p>
        </p:txBody>
      </p:sp>
      <p:sp>
        <p:nvSpPr>
          <p:cNvPr id="5" name="Rectangle 2"/>
          <p:cNvSpPr>
            <a:spLocks noGrp="1" noChangeArrowheads="1"/>
          </p:cNvSpPr>
          <p:nvPr>
            <p:ph type="ftr" sz="quarter" idx="10"/>
          </p:nvPr>
        </p:nvSpPr>
        <p:spPr>
          <a:ln/>
        </p:spPr>
        <p:txBody>
          <a:bodyPr/>
          <a:lstStyle>
            <a:lvl1pPr>
              <a:defRPr/>
            </a:lvl1pPr>
          </a:lstStyle>
          <a:p>
            <a:pPr>
              <a:defRPr/>
            </a:pPr>
            <a:endParaRPr lang="ru-RU"/>
          </a:p>
        </p:txBody>
      </p:sp>
      <p:sp>
        <p:nvSpPr>
          <p:cNvPr id="6" name="Rectangle 3"/>
          <p:cNvSpPr>
            <a:spLocks noGrp="1" noChangeArrowheads="1"/>
          </p:cNvSpPr>
          <p:nvPr>
            <p:ph type="sldNum" sz="quarter" idx="11"/>
          </p:nvPr>
        </p:nvSpPr>
        <p:spPr>
          <a:ln/>
        </p:spPr>
        <p:txBody>
          <a:bodyPr/>
          <a:lstStyle>
            <a:lvl1pPr>
              <a:defRPr/>
            </a:lvl1pPr>
          </a:lstStyle>
          <a:p>
            <a:pPr>
              <a:defRPr/>
            </a:pPr>
            <a:fld id="{1B72C3A9-379D-47CB-AB82-450D717F3932}" type="slidenum">
              <a:rPr lang="ru-RU"/>
              <a:pPr>
                <a:defRPr/>
              </a:pPr>
              <a:t>‹#›</a:t>
            </a:fld>
            <a:endParaRPr lang="ru-RU"/>
          </a:p>
        </p:txBody>
      </p:sp>
      <p:sp>
        <p:nvSpPr>
          <p:cNvPr id="7" name="Rectangle 16"/>
          <p:cNvSpPr>
            <a:spLocks noGrp="1" noChangeArrowheads="1"/>
          </p:cNvSpPr>
          <p:nvPr>
            <p:ph type="dt" sz="half" idx="12"/>
          </p:nvPr>
        </p:nvSpPr>
        <p:spPr>
          <a:ln/>
        </p:spPr>
        <p:txBody>
          <a:bodyPr/>
          <a:lstStyle>
            <a:lvl1pPr>
              <a:defRPr/>
            </a:lvl1pPr>
          </a:lstStyle>
          <a:p>
            <a:pPr>
              <a:defRPr/>
            </a:pPr>
            <a:fld id="{78C16F5E-B565-4D5D-A85B-EF0737CDB6E0}" type="datetimeFigureOut">
              <a:rPr lang="ru-RU"/>
              <a:pPr>
                <a:defRPr/>
              </a:pPr>
              <a:t>13.03.2017</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85850CDB-832D-4152-8F32-03F28696976B}" type="slidenum">
              <a:rPr lang="ru-RU"/>
              <a:pPr>
                <a:defRPr/>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fld id="{975A2AE8-DEFB-4AAB-9630-667D440C575D}" type="datetimeFigureOut">
              <a:rPr lang="ru-RU"/>
              <a:pPr>
                <a:defRPr/>
              </a:pPr>
              <a:t>13.03.2017</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457200"/>
            <a:ext cx="2057400" cy="5410200"/>
          </a:xfrm>
        </p:spPr>
        <p:txBody>
          <a:bodyPr vert="eaVert"/>
          <a:lstStyle/>
          <a:p>
            <a:r>
              <a:rPr lang="en-US"/>
              <a:t>Образец заголовка</a:t>
            </a:r>
            <a:endParaRPr lang="ru-RU"/>
          </a:p>
        </p:txBody>
      </p:sp>
      <p:sp>
        <p:nvSpPr>
          <p:cNvPr id="3" name="Вертикальный текст 2"/>
          <p:cNvSpPr>
            <a:spLocks noGrp="1"/>
          </p:cNvSpPr>
          <p:nvPr>
            <p:ph type="body" orient="vert" idx="1"/>
          </p:nvPr>
        </p:nvSpPr>
        <p:spPr>
          <a:xfrm>
            <a:off x="457200" y="457200"/>
            <a:ext cx="6019800" cy="5410200"/>
          </a:xfrm>
        </p:spPr>
        <p:txBody>
          <a:bodyPr vert="eaVert"/>
          <a:lstStyle/>
          <a:p>
            <a:pPr lvl="0"/>
            <a:r>
              <a:rPr lang="en-US"/>
              <a:t>Образец текста</a:t>
            </a:r>
          </a:p>
          <a:p>
            <a:pPr lvl="1"/>
            <a:r>
              <a:rPr lang="en-US"/>
              <a:t>Второй уровень</a:t>
            </a:r>
          </a:p>
          <a:p>
            <a:pPr lvl="2"/>
            <a:r>
              <a:rPr lang="en-US"/>
              <a:t>Третий уровень</a:t>
            </a:r>
          </a:p>
          <a:p>
            <a:pPr lvl="3"/>
            <a:r>
              <a:rPr lang="en-US"/>
              <a:t>Четвертый уровень</a:t>
            </a:r>
          </a:p>
          <a:p>
            <a:pPr lvl="4"/>
            <a:r>
              <a:rPr lang="en-US"/>
              <a:t>Пятый уровень</a:t>
            </a:r>
            <a:endParaRPr lang="ru-RU"/>
          </a:p>
        </p:txBody>
      </p:sp>
      <p:sp>
        <p:nvSpPr>
          <p:cNvPr id="4" name="Rectangle 2"/>
          <p:cNvSpPr>
            <a:spLocks noGrp="1" noChangeArrowheads="1"/>
          </p:cNvSpPr>
          <p:nvPr>
            <p:ph type="ftr" sz="quarter" idx="10"/>
          </p:nvPr>
        </p:nvSpPr>
        <p:spPr>
          <a:ln/>
        </p:spPr>
        <p:txBody>
          <a:bodyPr/>
          <a:lstStyle>
            <a:lvl1pPr>
              <a:defRPr/>
            </a:lvl1pPr>
          </a:lstStyle>
          <a:p>
            <a:pPr>
              <a:defRPr/>
            </a:pPr>
            <a:endParaRPr lang="ru-RU"/>
          </a:p>
        </p:txBody>
      </p:sp>
      <p:sp>
        <p:nvSpPr>
          <p:cNvPr id="5" name="Rectangle 3"/>
          <p:cNvSpPr>
            <a:spLocks noGrp="1" noChangeArrowheads="1"/>
          </p:cNvSpPr>
          <p:nvPr>
            <p:ph type="sldNum" sz="quarter" idx="11"/>
          </p:nvPr>
        </p:nvSpPr>
        <p:spPr>
          <a:ln/>
        </p:spPr>
        <p:txBody>
          <a:bodyPr/>
          <a:lstStyle>
            <a:lvl1pPr>
              <a:defRPr/>
            </a:lvl1pPr>
          </a:lstStyle>
          <a:p>
            <a:pPr>
              <a:defRPr/>
            </a:pPr>
            <a:fld id="{59685D63-811D-482B-B33E-78080DEE4E7A}" type="slidenum">
              <a:rPr lang="ru-RU"/>
              <a:pPr>
                <a:defRPr/>
              </a:pPr>
              <a:t>‹#›</a:t>
            </a:fld>
            <a:endParaRPr lang="ru-RU"/>
          </a:p>
        </p:txBody>
      </p:sp>
      <p:sp>
        <p:nvSpPr>
          <p:cNvPr id="6" name="Rectangle 16"/>
          <p:cNvSpPr>
            <a:spLocks noGrp="1" noChangeArrowheads="1"/>
          </p:cNvSpPr>
          <p:nvPr>
            <p:ph type="dt" sz="half" idx="12"/>
          </p:nvPr>
        </p:nvSpPr>
        <p:spPr>
          <a:ln/>
        </p:spPr>
        <p:txBody>
          <a:bodyPr/>
          <a:lstStyle>
            <a:lvl1pPr>
              <a:defRPr/>
            </a:lvl1pPr>
          </a:lstStyle>
          <a:p>
            <a:pPr>
              <a:defRPr/>
            </a:pPr>
            <a:fld id="{65BF3E48-3BAB-4398-87A3-6D7BCD0A46FA}" type="datetimeFigureOut">
              <a:rPr lang="ru-RU"/>
              <a:pPr>
                <a:defRPr/>
              </a:pPr>
              <a:t>13.03.2017</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ru-RU"/>
          </a:p>
        </p:txBody>
      </p:sp>
      <p:sp>
        <p:nvSpPr>
          <p:cNvPr id="71683"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pPr>
              <a:defRPr/>
            </a:pPr>
            <a:fld id="{ECB724A4-677D-4FEF-9EC7-CCC4FFC71BFC}" type="slidenum">
              <a:rPr lang="ru-RU"/>
              <a:pPr>
                <a:defRPr/>
              </a:pPr>
              <a:t>‹#›</a:t>
            </a:fld>
            <a:endParaRPr lang="ru-RU"/>
          </a:p>
        </p:txBody>
      </p:sp>
      <p:grpSp>
        <p:nvGrpSpPr>
          <p:cNvPr id="1028" name="Group 4"/>
          <p:cNvGrpSpPr>
            <a:grpSpLocks/>
          </p:cNvGrpSpPr>
          <p:nvPr/>
        </p:nvGrpSpPr>
        <p:grpSpPr bwMode="auto">
          <a:xfrm>
            <a:off x="0" y="0"/>
            <a:ext cx="9144000" cy="546100"/>
            <a:chOff x="0" y="0"/>
            <a:chExt cx="5760" cy="344"/>
          </a:xfrm>
        </p:grpSpPr>
        <p:sp>
          <p:nvSpPr>
            <p:cNvPr id="71685"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ru-RU" sz="2400">
                <a:latin typeface="Times New Roman" pitchFamily="18" charset="0"/>
              </a:endParaRPr>
            </a:p>
          </p:txBody>
        </p:sp>
        <p:sp>
          <p:nvSpPr>
            <p:cNvPr id="71686"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ru-RU" sz="2400">
                <a:latin typeface="Times New Roman" pitchFamily="18" charset="0"/>
              </a:endParaRPr>
            </a:p>
          </p:txBody>
        </p:sp>
        <p:sp>
          <p:nvSpPr>
            <p:cNvPr id="71687"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ru-RU">
                <a:solidFill>
                  <a:schemeClr val="hlink"/>
                </a:solidFill>
              </a:endParaRPr>
            </a:p>
          </p:txBody>
        </p:sp>
        <p:sp>
          <p:nvSpPr>
            <p:cNvPr id="71688"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ru-RU">
                <a:solidFill>
                  <a:schemeClr val="hlink"/>
                </a:solidFill>
              </a:endParaRPr>
            </a:p>
          </p:txBody>
        </p:sp>
        <p:sp>
          <p:nvSpPr>
            <p:cNvPr id="71689"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ru-RU">
                <a:solidFill>
                  <a:schemeClr val="accent2"/>
                </a:solidFill>
              </a:endParaRPr>
            </a:p>
          </p:txBody>
        </p:sp>
        <p:sp>
          <p:nvSpPr>
            <p:cNvPr id="71690"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ru-RU">
                <a:solidFill>
                  <a:schemeClr val="hlink"/>
                </a:solidFill>
              </a:endParaRPr>
            </a:p>
          </p:txBody>
        </p:sp>
        <p:sp>
          <p:nvSpPr>
            <p:cNvPr id="71691"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ru-RU" sz="2400">
                <a:latin typeface="Times New Roman" pitchFamily="18" charset="0"/>
              </a:endParaRPr>
            </a:p>
          </p:txBody>
        </p:sp>
        <p:sp>
          <p:nvSpPr>
            <p:cNvPr id="71692"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ru-RU">
                <a:solidFill>
                  <a:schemeClr val="accent2"/>
                </a:solidFill>
              </a:endParaRPr>
            </a:p>
          </p:txBody>
        </p:sp>
        <p:sp>
          <p:nvSpPr>
            <p:cNvPr id="71693"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ru-RU">
                <a:solidFill>
                  <a:schemeClr val="accent2"/>
                </a:solidFill>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71696"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fld id="{02C643F5-EAA1-45C5-A966-394FB6036BF3}" type="datetimeFigureOut">
              <a:rPr lang="ru-RU"/>
              <a:pPr>
                <a:defRPr/>
              </a:pPr>
              <a:t>13.03.2017</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08" r:id="rId2"/>
    <p:sldLayoutId id="2147483707" r:id="rId3"/>
    <p:sldLayoutId id="2147483706" r:id="rId4"/>
    <p:sldLayoutId id="2147483705" r:id="rId5"/>
    <p:sldLayoutId id="2147483704" r:id="rId6"/>
    <p:sldLayoutId id="2147483703" r:id="rId7"/>
    <p:sldLayoutId id="2147483702" r:id="rId8"/>
    <p:sldLayoutId id="2147483701" r:id="rId9"/>
    <p:sldLayoutId id="2147483700" r:id="rId10"/>
    <p:sldLayoutId id="2147483699" r:id="rId11"/>
  </p:sldLayoutIdLst>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idx="4294967295"/>
          </p:nvPr>
        </p:nvSpPr>
        <p:spPr>
          <a:xfrm>
            <a:off x="714375" y="620713"/>
            <a:ext cx="7772400" cy="5113337"/>
          </a:xfrm>
          <a:solidFill>
            <a:srgbClr val="CC99FF"/>
          </a:solidFill>
          <a:ln w="12700" cap="rnd" algn="ctr">
            <a:solidFill>
              <a:srgbClr val="993366"/>
            </a:solidFill>
            <a:prstDash val="sysDot"/>
          </a:ln>
          <a:effectLst>
            <a:outerShdw dist="20000" dir="5400000" rotWithShape="0">
              <a:srgbClr val="000000">
                <a:alpha val="37999"/>
              </a:srgbClr>
            </a:outerShdw>
          </a:effectLst>
        </p:spPr>
        <p:txBody>
          <a:bodyPr anchor="t" anchorCtr="1"/>
          <a:lstStyle/>
          <a:p>
            <a:pPr algn="ctr" eaLnBrk="1" hangingPunct="1">
              <a:defRPr/>
            </a:pPr>
            <a:r>
              <a:rPr lang="ru-RU" sz="5000" b="1" i="1" smtClean="0">
                <a:solidFill>
                  <a:srgbClr val="000000"/>
                </a:solidFill>
                <a:effectLst>
                  <a:outerShdw blurRad="38100" dist="38100" dir="2700000" algn="tl">
                    <a:srgbClr val="FFFFFF"/>
                  </a:outerShdw>
                </a:effectLst>
                <a:latin typeface="Times New Roman" pitchFamily="18" charset="0"/>
                <a:cs typeface="Times New Roman" pitchFamily="18" charset="0"/>
              </a:rPr>
              <a:t/>
            </a:r>
            <a:br>
              <a:rPr lang="ru-RU" sz="5000" b="1" i="1" smtClean="0">
                <a:solidFill>
                  <a:srgbClr val="000000"/>
                </a:solidFill>
                <a:effectLst>
                  <a:outerShdw blurRad="38100" dist="38100" dir="2700000" algn="tl">
                    <a:srgbClr val="FFFFFF"/>
                  </a:outerShdw>
                </a:effectLst>
                <a:latin typeface="Times New Roman" pitchFamily="18" charset="0"/>
                <a:cs typeface="Times New Roman" pitchFamily="18" charset="0"/>
              </a:rPr>
            </a:br>
            <a:r>
              <a:rPr lang="ru-RU" sz="5000" b="1" i="1" smtClean="0">
                <a:solidFill>
                  <a:srgbClr val="000000"/>
                </a:solidFill>
                <a:effectLst>
                  <a:outerShdw blurRad="38100" dist="38100" dir="2700000" algn="tl">
                    <a:srgbClr val="FFFFFF"/>
                  </a:outerShdw>
                </a:effectLst>
                <a:latin typeface="Times New Roman" pitchFamily="18" charset="0"/>
                <a:cs typeface="Times New Roman" pitchFamily="18" charset="0"/>
              </a:rPr>
              <a:t>ТРУДОВОЕ ВОСПИТАНИЕ ДЕТЕЙ В ДОУ</a:t>
            </a:r>
          </a:p>
        </p:txBody>
      </p:sp>
      <p:sp>
        <p:nvSpPr>
          <p:cNvPr id="4" name="Подзаголовок 3"/>
          <p:cNvSpPr>
            <a:spLocks noGrp="1"/>
          </p:cNvSpPr>
          <p:nvPr>
            <p:ph type="subTitle" idx="4294967295"/>
          </p:nvPr>
        </p:nvSpPr>
        <p:spPr>
          <a:xfrm>
            <a:off x="1331913" y="4418013"/>
            <a:ext cx="6716712" cy="1103312"/>
          </a:xfrm>
          <a:solidFill>
            <a:srgbClr val="CC99FF"/>
          </a:solidFill>
          <a:ln cap="flat" algn="ctr">
            <a:solidFill>
              <a:schemeClr val="bg1"/>
            </a:solidFill>
          </a:ln>
          <a:effectLst>
            <a:outerShdw dist="20000" dir="5400000" rotWithShape="0">
              <a:srgbClr val="000000">
                <a:alpha val="37999"/>
              </a:srgbClr>
            </a:outerShdw>
          </a:effectLst>
        </p:spPr>
        <p:txBody>
          <a:bodyPr/>
          <a:lstStyle/>
          <a:p>
            <a:pPr marL="0" indent="0" eaLnBrk="1" hangingPunct="1">
              <a:lnSpc>
                <a:spcPct val="90000"/>
              </a:lnSpc>
              <a:buFont typeface="Wingdings" pitchFamily="2" charset="2"/>
              <a:buNone/>
            </a:pPr>
            <a:endParaRPr lang="ru-RU" sz="2000" smtClean="0">
              <a:latin typeface="Times New Roman" pitchFamily="18" charset="0"/>
              <a:cs typeface="Times New Roman" pitchFamily="18" charset="0"/>
            </a:endParaRPr>
          </a:p>
          <a:p>
            <a:pPr marL="0" indent="0" eaLnBrk="1" hangingPunct="1">
              <a:lnSpc>
                <a:spcPct val="90000"/>
              </a:lnSpc>
              <a:buFont typeface="Wingdings" pitchFamily="2" charset="2"/>
              <a:buNone/>
            </a:pPr>
            <a:endParaRPr lang="ru-RU" sz="2000" smtClean="0">
              <a:latin typeface="Times New Roman" pitchFamily="18" charset="0"/>
              <a:cs typeface="Times New Roman" pitchFamily="18" charset="0"/>
            </a:endParaRPr>
          </a:p>
          <a:p>
            <a:pPr marL="0" indent="0" eaLnBrk="1" hangingPunct="1">
              <a:lnSpc>
                <a:spcPct val="90000"/>
              </a:lnSpc>
              <a:buFont typeface="Wingdings" pitchFamily="2" charset="2"/>
              <a:buNone/>
            </a:pPr>
            <a:r>
              <a:rPr lang="ru-RU" sz="2000" smtClean="0">
                <a:latin typeface="Times New Roman" pitchFamily="18" charset="0"/>
                <a:cs typeface="Times New Roman" pitchFamily="18" charset="0"/>
              </a:rPr>
              <a:t>                                       Воспитатель Черепанова Ю.М.</a:t>
            </a:r>
          </a:p>
        </p:txBody>
      </p:sp>
      <p:pic>
        <p:nvPicPr>
          <p:cNvPr id="14339" name="Picture 4" descr="F:\картинки и клипарт\f5b8bc85df8a.png"/>
          <p:cNvPicPr>
            <a:picLocks noChangeAspect="1" noChangeArrowheads="1"/>
          </p:cNvPicPr>
          <p:nvPr/>
        </p:nvPicPr>
        <p:blipFill>
          <a:blip r:embed="rId3"/>
          <a:srcRect/>
          <a:stretch>
            <a:fillRect/>
          </a:stretch>
        </p:blipFill>
        <p:spPr bwMode="auto">
          <a:xfrm>
            <a:off x="7164388" y="3789363"/>
            <a:ext cx="1714500" cy="2786062"/>
          </a:xfrm>
          <a:prstGeom prst="rect">
            <a:avLst/>
          </a:prstGeom>
          <a:noFill/>
          <a:ln w="9525">
            <a:noFill/>
            <a:miter lim="800000"/>
            <a:headEnd/>
            <a:tailEnd/>
          </a:ln>
        </p:spPr>
      </p:pic>
      <p:pic>
        <p:nvPicPr>
          <p:cNvPr id="14340" name="Picture 4" descr="F:\картинки и клипарт\d98928c4b3b3.png"/>
          <p:cNvPicPr>
            <a:picLocks noChangeAspect="1" noChangeArrowheads="1"/>
          </p:cNvPicPr>
          <p:nvPr/>
        </p:nvPicPr>
        <p:blipFill>
          <a:blip r:embed="rId4"/>
          <a:srcRect/>
          <a:stretch>
            <a:fillRect/>
          </a:stretch>
        </p:blipFill>
        <p:spPr bwMode="auto">
          <a:xfrm>
            <a:off x="179388" y="3860800"/>
            <a:ext cx="1974850" cy="2784475"/>
          </a:xfrm>
          <a:prstGeom prst="rect">
            <a:avLst/>
          </a:prstGeom>
          <a:noFill/>
          <a:ln w="9525">
            <a:noFill/>
            <a:miter lim="800000"/>
            <a:headEnd/>
            <a:tailEnd/>
          </a:ln>
        </p:spPr>
      </p:pic>
    </p:spTree>
  </p:cSld>
  <p:clrMapOvr>
    <a:masterClrMapping/>
  </p:clrMapOvr>
  <p:transition advTm="3578">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solidFill>
            <a:srgbClr val="CC99FF"/>
          </a:solidFill>
          <a:ln cap="flat" algn="ctr">
            <a:solidFill>
              <a:srgbClr val="9494C9"/>
            </a:solidFill>
          </a:ln>
          <a:effectLst>
            <a:outerShdw dist="20000" dir="5400000" rotWithShape="0">
              <a:srgbClr val="000000">
                <a:alpha val="37999"/>
              </a:srgbClr>
            </a:outerShdw>
          </a:effectLst>
        </p:spPr>
        <p:txBody>
          <a:bodyPr/>
          <a:lstStyle/>
          <a:p>
            <a:pPr eaLnBrk="1" hangingPunct="1">
              <a:defRPr/>
            </a:pPr>
            <a:r>
              <a:rPr lang="ru-RU" sz="40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Виды трудовой деятельности: </a:t>
            </a:r>
          </a:p>
        </p:txBody>
      </p:sp>
      <p:graphicFrame>
        <p:nvGraphicFramePr>
          <p:cNvPr id="4" name="Содержимое 3"/>
          <p:cNvGraphicFramePr>
            <a:graphicFrameLocks noGrp="1"/>
          </p:cNvGraphicFramePr>
          <p:nvPr>
            <p:ph idx="4294967295"/>
          </p:nvPr>
        </p:nvGraphicFramePr>
        <p:xfrm>
          <a:off x="203200" y="120015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387" name="Rectangle 5"/>
          <p:cNvSpPr>
            <a:spLocks noChangeArrowheads="1"/>
          </p:cNvSpPr>
          <p:nvPr/>
        </p:nvSpPr>
        <p:spPr bwMode="auto">
          <a:xfrm>
            <a:off x="1187450" y="4797425"/>
            <a:ext cx="4679950" cy="579438"/>
          </a:xfrm>
          <a:prstGeom prst="rect">
            <a:avLst/>
          </a:prstGeom>
          <a:noFill/>
          <a:ln w="9525">
            <a:noFill/>
            <a:miter lim="800000"/>
            <a:headEnd/>
            <a:tailEnd/>
          </a:ln>
        </p:spPr>
        <p:txBody>
          <a:bodyPr>
            <a:spAutoFit/>
          </a:bodyPr>
          <a:lstStyle/>
          <a:p>
            <a:pPr>
              <a:spcBef>
                <a:spcPct val="20000"/>
              </a:spcBef>
              <a:buFont typeface="Arial" charset="0"/>
              <a:buChar char="•"/>
            </a:pPr>
            <a:r>
              <a:rPr lang="ru-RU" sz="3200" b="1" i="1">
                <a:latin typeface="Times New Roman" pitchFamily="18" charset="0"/>
              </a:rPr>
              <a:t>Коллективный труд</a:t>
            </a:r>
          </a:p>
        </p:txBody>
      </p:sp>
      <p:pic>
        <p:nvPicPr>
          <p:cNvPr id="16388" name="Picture 5" descr="iz_multik400"/>
          <p:cNvPicPr>
            <a:picLocks noChangeAspect="1" noChangeArrowheads="1"/>
          </p:cNvPicPr>
          <p:nvPr/>
        </p:nvPicPr>
        <p:blipFill>
          <a:blip r:embed="rId7"/>
          <a:srcRect/>
          <a:stretch>
            <a:fillRect/>
          </a:stretch>
        </p:blipFill>
        <p:spPr bwMode="auto">
          <a:xfrm>
            <a:off x="6588125" y="4508500"/>
            <a:ext cx="2133600" cy="2060575"/>
          </a:xfrm>
          <a:prstGeom prst="rect">
            <a:avLst/>
          </a:prstGeom>
          <a:noFill/>
          <a:ln w="9525">
            <a:noFill/>
            <a:miter lim="800000"/>
            <a:headEnd/>
            <a:tailEnd/>
          </a:ln>
        </p:spPr>
      </p:pic>
    </p:spTree>
  </p:cSld>
  <p:clrMapOvr>
    <a:masterClrMapping/>
  </p:clrMapOvr>
  <p:transition advTm="3547">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solidFill>
            <a:srgbClr val="CCFFCC"/>
          </a:solidFill>
          <a:ln cap="flat" algn="ctr">
            <a:solidFill>
              <a:srgbClr val="99CC00"/>
            </a:solidFill>
          </a:ln>
          <a:effectLst>
            <a:outerShdw dist="20000" dir="5400000" rotWithShape="0">
              <a:srgbClr val="000000">
                <a:alpha val="37999"/>
              </a:srgbClr>
            </a:outerShdw>
          </a:effectLst>
        </p:spPr>
        <p:txBody>
          <a:bodyPr/>
          <a:lstStyle/>
          <a:p>
            <a:pPr eaLnBrk="1" hangingPunct="1">
              <a:defRPr/>
            </a:pPr>
            <a:r>
              <a:rPr lang="ru-RU" b="1" i="1">
                <a:solidFill>
                  <a:srgbClr val="000000"/>
                </a:solidFill>
                <a:effectLst>
                  <a:outerShdw blurRad="38100" dist="38100" dir="2700000" algn="tl">
                    <a:srgbClr val="FFFFFF"/>
                  </a:outerShdw>
                </a:effectLst>
                <a:latin typeface="Times New Roman" pitchFamily="18" charset="0"/>
                <a:cs typeface="Times New Roman" pitchFamily="18" charset="0"/>
              </a:rPr>
              <a:t/>
            </a:r>
            <a:br>
              <a:rPr lang="ru-RU" b="1" i="1">
                <a:solidFill>
                  <a:srgbClr val="000000"/>
                </a:solidFill>
                <a:effectLst>
                  <a:outerShdw blurRad="38100" dist="38100" dir="2700000" algn="tl">
                    <a:srgbClr val="FFFFFF"/>
                  </a:outerShdw>
                </a:effectLst>
                <a:latin typeface="Times New Roman" pitchFamily="18" charset="0"/>
                <a:cs typeface="Times New Roman" pitchFamily="18" charset="0"/>
              </a:rPr>
            </a:br>
            <a:r>
              <a:rPr lang="ru-RU" b="1" i="1">
                <a:solidFill>
                  <a:srgbClr val="000000"/>
                </a:solidFill>
                <a:effectLst>
                  <a:outerShdw blurRad="38100" dist="38100" dir="2700000" algn="tl">
                    <a:srgbClr val="FFFFFF"/>
                  </a:outerShdw>
                </a:effectLst>
                <a:latin typeface="Times New Roman" pitchFamily="18" charset="0"/>
                <a:cs typeface="Times New Roman" pitchFamily="18" charset="0"/>
              </a:rPr>
              <a:t/>
            </a:r>
            <a:br>
              <a:rPr lang="ru-RU" b="1" i="1">
                <a:solidFill>
                  <a:srgbClr val="000000"/>
                </a:solidFill>
                <a:effectLst>
                  <a:outerShdw blurRad="38100" dist="38100" dir="2700000" algn="tl">
                    <a:srgbClr val="FFFFFF"/>
                  </a:outerShdw>
                </a:effectLst>
                <a:latin typeface="Times New Roman" pitchFamily="18" charset="0"/>
                <a:cs typeface="Times New Roman" pitchFamily="18" charset="0"/>
              </a:rPr>
            </a:br>
            <a:r>
              <a:rPr lang="ru-RU" b="1" i="1">
                <a:solidFill>
                  <a:srgbClr val="000000"/>
                </a:solidFill>
                <a:effectLst>
                  <a:outerShdw blurRad="38100" dist="38100" dir="2700000" algn="tl">
                    <a:srgbClr val="FFFFFF"/>
                  </a:outerShdw>
                </a:effectLst>
                <a:latin typeface="Times New Roman" pitchFamily="18" charset="0"/>
                <a:cs typeface="Times New Roman" pitchFamily="18" charset="0"/>
              </a:rPr>
              <a:t/>
            </a:r>
            <a:br>
              <a:rPr lang="ru-RU" b="1" i="1">
                <a:solidFill>
                  <a:srgbClr val="000000"/>
                </a:solidFill>
                <a:effectLst>
                  <a:outerShdw blurRad="38100" dist="38100" dir="2700000" algn="tl">
                    <a:srgbClr val="FFFFFF"/>
                  </a:outerShdw>
                </a:effectLst>
                <a:latin typeface="Times New Roman" pitchFamily="18" charset="0"/>
                <a:cs typeface="Times New Roman" pitchFamily="18" charset="0"/>
              </a:rPr>
            </a:br>
            <a:r>
              <a:rPr lang="ru-RU" sz="4000" b="1" i="1">
                <a:solidFill>
                  <a:srgbClr val="000000"/>
                </a:solidFill>
                <a:effectLst>
                  <a:outerShdw blurRad="38100" dist="38100" dir="2700000" algn="tl">
                    <a:srgbClr val="FFFFFF"/>
                  </a:outerShdw>
                </a:effectLst>
                <a:latin typeface="Times New Roman" pitchFamily="18" charset="0"/>
                <a:cs typeface="Times New Roman" pitchFamily="18" charset="0"/>
              </a:rPr>
              <a:t>Первая младшая группа.</a:t>
            </a:r>
            <a:r>
              <a:rPr lang="ru-RU" b="1" i="1">
                <a:solidFill>
                  <a:srgbClr val="000000"/>
                </a:solidFill>
                <a:effectLst>
                  <a:outerShdw blurRad="38100" dist="38100" dir="2700000" algn="tl">
                    <a:srgbClr val="FFFFFF"/>
                  </a:outerShdw>
                </a:effectLst>
                <a:latin typeface="Times New Roman" pitchFamily="18" charset="0"/>
                <a:cs typeface="Times New Roman" pitchFamily="18" charset="0"/>
              </a:rPr>
              <a:t/>
            </a:r>
            <a:br>
              <a:rPr lang="ru-RU" b="1" i="1">
                <a:solidFill>
                  <a:srgbClr val="000000"/>
                </a:solidFill>
                <a:effectLst>
                  <a:outerShdw blurRad="38100" dist="38100" dir="2700000" algn="tl">
                    <a:srgbClr val="FFFFFF"/>
                  </a:outerShdw>
                </a:effectLst>
                <a:latin typeface="Times New Roman" pitchFamily="18" charset="0"/>
                <a:cs typeface="Times New Roman" pitchFamily="18" charset="0"/>
              </a:rPr>
            </a:br>
            <a:r>
              <a:rPr lang="ru-RU" b="1" i="1">
                <a:solidFill>
                  <a:srgbClr val="000000"/>
                </a:solidFill>
                <a:effectLst>
                  <a:outerShdw blurRad="38100" dist="38100" dir="2700000" algn="tl">
                    <a:srgbClr val="FFFFFF"/>
                  </a:outerShdw>
                </a:effectLst>
                <a:latin typeface="Times New Roman" pitchFamily="18" charset="0"/>
                <a:cs typeface="Times New Roman" pitchFamily="18" charset="0"/>
              </a:rPr>
              <a:t/>
            </a:r>
            <a:br>
              <a:rPr lang="ru-RU" b="1" i="1">
                <a:solidFill>
                  <a:srgbClr val="000000"/>
                </a:solidFill>
                <a:effectLst>
                  <a:outerShdw blurRad="38100" dist="38100" dir="2700000" algn="tl">
                    <a:srgbClr val="FFFFFF"/>
                  </a:outerShdw>
                </a:effectLst>
                <a:latin typeface="Times New Roman" pitchFamily="18" charset="0"/>
                <a:cs typeface="Times New Roman" pitchFamily="18" charset="0"/>
              </a:rPr>
            </a:br>
            <a:r>
              <a:rPr lang="ru-RU" b="1" i="1">
                <a:solidFill>
                  <a:srgbClr val="000000"/>
                </a:solidFill>
                <a:effectLst>
                  <a:outerShdw blurRad="38100" dist="38100" dir="2700000" algn="tl">
                    <a:srgbClr val="FFFFFF"/>
                  </a:outerShdw>
                </a:effectLst>
                <a:latin typeface="Times New Roman" pitchFamily="18" charset="0"/>
                <a:cs typeface="Times New Roman" pitchFamily="18" charset="0"/>
              </a:rPr>
              <a:t/>
            </a:r>
            <a:br>
              <a:rPr lang="ru-RU" b="1" i="1">
                <a:solidFill>
                  <a:srgbClr val="000000"/>
                </a:solidFill>
                <a:effectLst>
                  <a:outerShdw blurRad="38100" dist="38100" dir="2700000" algn="tl">
                    <a:srgbClr val="FFFFFF"/>
                  </a:outerShdw>
                </a:effectLst>
                <a:latin typeface="Times New Roman" pitchFamily="18" charset="0"/>
                <a:cs typeface="Times New Roman" pitchFamily="18" charset="0"/>
              </a:rPr>
            </a:br>
            <a:endParaRPr lang="ru-RU" b="1" i="1">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
        <p:nvSpPr>
          <p:cNvPr id="6" name="Содержимое 5"/>
          <p:cNvSpPr>
            <a:spLocks noGrp="1"/>
          </p:cNvSpPr>
          <p:nvPr>
            <p:ph idx="4294967295"/>
          </p:nvPr>
        </p:nvSpPr>
        <p:spPr>
          <a:xfrm>
            <a:off x="457200" y="1981200"/>
            <a:ext cx="8229600" cy="4400550"/>
          </a:xfrm>
          <a:solidFill>
            <a:srgbClr val="99CCFF"/>
          </a:solidFill>
          <a:ln cap="flat" algn="ctr">
            <a:solidFill>
              <a:srgbClr val="000000"/>
            </a:solidFill>
          </a:ln>
          <a:effectLst>
            <a:outerShdw dist="20000" dir="5400000" rotWithShape="0">
              <a:srgbClr val="000000">
                <a:alpha val="37999"/>
              </a:srgbClr>
            </a:outerShdw>
          </a:effectLst>
        </p:spPr>
        <p:txBody>
          <a:bodyPr/>
          <a:lstStyle/>
          <a:p>
            <a:pPr eaLnBrk="1" hangingPunct="1">
              <a:lnSpc>
                <a:spcPct val="80000"/>
              </a:lnSpc>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Самообслуживание. </a:t>
            </a:r>
          </a:p>
          <a:p>
            <a:pPr eaLnBrk="1" hangingPunct="1">
              <a:lnSpc>
                <a:spcPct val="80000"/>
              </a:lnSpc>
              <a:buFont typeface="Wingdings" pitchFamily="2" charset="2"/>
              <a:buNone/>
              <a:defRPr/>
            </a:pP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    Формируем начальные навыки самообслуживания, важно учить детей самостоятельно есть, умываться, одеваться и раздеваться. </a:t>
            </a:r>
          </a:p>
          <a:p>
            <a:pPr eaLnBrk="1" hangingPunct="1">
              <a:lnSpc>
                <a:spcPct val="80000"/>
              </a:lnSpc>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Хозяйственно-бытовой труд. </a:t>
            </a:r>
          </a:p>
          <a:p>
            <a:pPr eaLnBrk="1" hangingPunct="1">
              <a:lnSpc>
                <a:spcPct val="80000"/>
              </a:lnSpc>
              <a:buFont typeface="Wingdings" pitchFamily="2" charset="2"/>
              <a:buNone/>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   У</a:t>
            </a: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 детей формируются предпосылки, обеспечивающие возникновение трудовой деятельности. Хотя возможности детей этого возраста ограничены, их необходимо вовлекать в совместную с ними посильную работу, давать им поручения, которые они могут выполнить. </a:t>
            </a:r>
            <a:endParaRPr lang="ru-RU" sz="3400" i="1">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27250">
    <p:pull dir="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Заголовок 6"/>
          <p:cNvSpPr>
            <a:spLocks noGrp="1"/>
          </p:cNvSpPr>
          <p:nvPr>
            <p:ph type="title" idx="4294967295"/>
          </p:nvPr>
        </p:nvSpPr>
        <p:spPr/>
        <p:txBody>
          <a:bodyPr/>
          <a:lstStyle/>
          <a:p>
            <a:pPr eaLnBrk="1" hangingPunct="1"/>
            <a:endParaRPr lang="ru-RU" smtClean="0"/>
          </a:p>
        </p:txBody>
      </p:sp>
      <p:sp>
        <p:nvSpPr>
          <p:cNvPr id="8" name="Содержимое 7"/>
          <p:cNvSpPr>
            <a:spLocks noGrp="1"/>
          </p:cNvSpPr>
          <p:nvPr>
            <p:ph idx="4294967295"/>
          </p:nvPr>
        </p:nvSpPr>
        <p:spPr>
          <a:xfrm>
            <a:off x="468313" y="476250"/>
            <a:ext cx="8229600" cy="5840413"/>
          </a:xfrm>
          <a:solidFill>
            <a:srgbClr val="99CCFF"/>
          </a:solidFill>
          <a:ln cap="flat" algn="ctr">
            <a:solidFill>
              <a:srgbClr val="000000"/>
            </a:solidFill>
          </a:ln>
          <a:effectLst>
            <a:outerShdw dist="20000" dir="5400000" rotWithShape="0">
              <a:srgbClr val="000000">
                <a:alpha val="37999"/>
              </a:srgbClr>
            </a:outerShdw>
          </a:effectLst>
        </p:spPr>
        <p:txBody>
          <a:bodyPr/>
          <a:lstStyle/>
          <a:p>
            <a:pPr eaLnBrk="1" hangingPunct="1">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Труд в природе. </a:t>
            </a:r>
          </a:p>
          <a:p>
            <a:pPr eaLnBrk="1" hangingPunct="1">
              <a:buFont typeface="Wingdings" pitchFamily="2" charset="2"/>
              <a:buNone/>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Трудовое воспитание осуществляется главным образом в процессе ознакомления малышей с доступными явлениями, происходящими в природе. Воспитатель планомерно сообщает детям знания и формирует необходимые умения. Объясняя и показывая материал, способы действия, раскрывает пути решения поставленных задач (как делать), направляет деятельность детей на достижение результата, используя при этом показ действий. Педагог должен предлагаемое содержание делать наглядным, а требования, предъявляемые им, доступными и понятными. </a:t>
            </a:r>
            <a:endParaRPr lang="ru-RU" sz="3400" i="1">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33281">
    <p:pull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solidFill>
            <a:srgbClr val="CCFFCC"/>
          </a:solidFill>
          <a:ln cap="flat" algn="ctr">
            <a:solidFill>
              <a:srgbClr val="99CC00"/>
            </a:solidFill>
          </a:ln>
          <a:effectLst>
            <a:outerShdw dist="20000" dir="5400000" rotWithShape="0">
              <a:srgbClr val="000000">
                <a:alpha val="37999"/>
              </a:srgbClr>
            </a:outerShdw>
          </a:effectLst>
        </p:spPr>
        <p:txBody>
          <a:bodyPr/>
          <a:lstStyle/>
          <a:p>
            <a:pPr eaLnBrk="1" hangingPunct="1">
              <a:defRPr/>
            </a:pPr>
            <a:r>
              <a:rPr lang="ru-RU" sz="40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Организация трудовой деятельности.</a:t>
            </a:r>
            <a:r>
              <a:rPr lang="ru-RU" sz="36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 </a:t>
            </a:r>
          </a:p>
        </p:txBody>
      </p:sp>
      <p:sp>
        <p:nvSpPr>
          <p:cNvPr id="3" name="Содержимое 2"/>
          <p:cNvSpPr>
            <a:spLocks noGrp="1"/>
          </p:cNvSpPr>
          <p:nvPr>
            <p:ph idx="4294967295"/>
          </p:nvPr>
        </p:nvSpPr>
        <p:spPr>
          <a:xfrm>
            <a:off x="395288" y="2060575"/>
            <a:ext cx="8229600" cy="1944688"/>
          </a:xfrm>
          <a:solidFill>
            <a:srgbClr val="99CCFF"/>
          </a:solidFill>
          <a:ln cap="flat" algn="ctr">
            <a:solidFill>
              <a:srgbClr val="000000"/>
            </a:solidFill>
          </a:ln>
          <a:effectLst>
            <a:outerShdw dist="20000" dir="5400000" rotWithShape="0">
              <a:srgbClr val="000000">
                <a:alpha val="37999"/>
              </a:srgbClr>
            </a:outerShdw>
          </a:effectLst>
        </p:spPr>
        <p:txBody>
          <a:bodyPr/>
          <a:lstStyle/>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Поручения.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Совместная наглядно-действенная деятельность с педагогом. </a:t>
            </a:r>
          </a:p>
        </p:txBody>
      </p:sp>
    </p:spTree>
  </p:cSld>
  <p:clrMapOvr>
    <a:masterClrMapping/>
  </p:clrMapOvr>
  <p:transition advTm="7813">
    <p:pull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style>
          <a:lnRef idx="1">
            <a:schemeClr val="accent1"/>
          </a:lnRef>
          <a:fillRef idx="2">
            <a:schemeClr val="accent1"/>
          </a:fillRef>
          <a:effectRef idx="1">
            <a:schemeClr val="accent1"/>
          </a:effectRef>
          <a:fontRef idx="minor">
            <a:schemeClr val="dk1"/>
          </a:fontRef>
        </p:style>
        <p:txBody>
          <a:bodyPr>
            <a:normAutofit/>
          </a:bodyPr>
          <a:lstStyle/>
          <a:p>
            <a:pPr eaLnBrk="1" hangingPunct="1">
              <a:defRPr/>
            </a:pPr>
            <a:r>
              <a:rPr lang="ru-RU" sz="4000" b="1" i="1">
                <a:solidFill>
                  <a:srgbClr val="000000"/>
                </a:solidFill>
                <a:effectLst>
                  <a:outerShdw blurRad="38100" dist="38100" dir="2700000" algn="tl">
                    <a:srgbClr val="FFFFFF"/>
                  </a:outerShdw>
                </a:effectLst>
                <a:latin typeface="Times New Roman" pitchFamily="18" charset="0"/>
                <a:cs typeface="Times New Roman" pitchFamily="18" charset="0"/>
              </a:rPr>
              <a:t>Вторая младшая группа. </a:t>
            </a:r>
          </a:p>
        </p:txBody>
      </p:sp>
      <p:sp>
        <p:nvSpPr>
          <p:cNvPr id="3" name="Содержимое 2"/>
          <p:cNvSpPr>
            <a:spLocks noGrp="1"/>
          </p:cNvSpPr>
          <p:nvPr>
            <p:ph idx="4294967295"/>
          </p:nvPr>
        </p:nvSpPr>
        <p:spPr/>
        <p:style>
          <a:lnRef idx="1">
            <a:schemeClr val="accent6"/>
          </a:lnRef>
          <a:fillRef idx="2">
            <a:schemeClr val="accent6"/>
          </a:fillRef>
          <a:effectRef idx="1">
            <a:schemeClr val="accent6"/>
          </a:effectRef>
          <a:fontRef idx="minor">
            <a:schemeClr val="dk1"/>
          </a:fontRef>
        </p:style>
        <p:txBody>
          <a:bodyPr>
            <a:normAutofit/>
          </a:bodyPr>
          <a:lstStyle/>
          <a:p>
            <a:pPr eaLnBrk="1" hangingPunct="1">
              <a:lnSpc>
                <a:spcPct val="90000"/>
              </a:lnSpc>
              <a:defRPr/>
            </a:pPr>
            <a:r>
              <a:rPr lang="ru-RU" sz="3100" i="1">
                <a:solidFill>
                  <a:srgbClr val="000000"/>
                </a:solidFill>
                <a:effectLst>
                  <a:outerShdw blurRad="38100" dist="38100" dir="2700000" algn="tl">
                    <a:srgbClr val="FFFFFF"/>
                  </a:outerShdw>
                </a:effectLst>
                <a:latin typeface="Times New Roman" pitchFamily="18" charset="0"/>
                <a:cs typeface="Times New Roman" pitchFamily="18" charset="0"/>
              </a:rPr>
              <a:t>Самообслуживание. </a:t>
            </a:r>
          </a:p>
          <a:p>
            <a:pPr eaLnBrk="1" hangingPunct="1">
              <a:lnSpc>
                <a:spcPct val="90000"/>
              </a:lnSpc>
              <a:buFont typeface="Wingdings" pitchFamily="2" charset="2"/>
              <a:buNone/>
              <a:defRPr/>
            </a:pPr>
            <a:r>
              <a:rPr lang="ru-RU" sz="3100"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2500">
                <a:solidFill>
                  <a:srgbClr val="000000"/>
                </a:solidFill>
                <a:effectLst>
                  <a:outerShdw blurRad="38100" dist="38100" dir="2700000" algn="tl">
                    <a:srgbClr val="FFFFFF"/>
                  </a:outerShdw>
                </a:effectLst>
                <a:latin typeface="Times New Roman" pitchFamily="18" charset="0"/>
                <a:cs typeface="Times New Roman" pitchFamily="18" charset="0"/>
              </a:rPr>
              <a:t>Очень важно, чтобы дети выполняли гигиенические правила осмысленно. Необходимо сформировать привычку садиться за стол только с чистыми руками, дети должны самостоятельно и аккуратно есть и правильно держать ложку, одеваться и раздеваться соблюдая определённую последовательность. Воспитатель должен ежедневно следить за тем, как дети выполняют его указания. Если ребёнок что либо забыл, воспитатель должен перед проведением режимного момента, ещё раз со всеми детьми повторить последовательность действий. </a:t>
            </a:r>
            <a:endParaRPr lang="ru-RU" sz="3100" i="1">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22625">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620713"/>
            <a:ext cx="8229600" cy="5840412"/>
          </a:xfrm>
        </p:spPr>
        <p:style>
          <a:lnRef idx="1">
            <a:schemeClr val="accent6"/>
          </a:lnRef>
          <a:fillRef idx="2">
            <a:schemeClr val="accent6"/>
          </a:fillRef>
          <a:effectRef idx="1">
            <a:schemeClr val="accent6"/>
          </a:effectRef>
          <a:fontRef idx="minor">
            <a:schemeClr val="dk1"/>
          </a:fontRef>
        </p:style>
        <p:txBody>
          <a:bodyPr>
            <a:normAutofit/>
          </a:bodyPr>
          <a:lstStyle/>
          <a:p>
            <a:pPr eaLnBrk="1" hangingPunct="1">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Хозяйственно-бытовой труд. </a:t>
            </a:r>
          </a:p>
          <a:p>
            <a:pPr eaLnBrk="1" hangingPunct="1">
              <a:buFont typeface="Wingdings" pitchFamily="2" charset="2"/>
              <a:buNone/>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В этом возрасте начинается систематическое приобщение детей к хозяйственно-бытовому труду. Дети должны овладеть такими действиями и операциями хозяйственно-бытовой деятельности, как: накрывание стола к обеду, завтраку или полднику, приготовление материалов к занятиям, поддержание порядка в помещении и на участке. Воспитатель более систематично, чем в первой младшей группе приобщает детей к трудовой деятельности. Но всё это так же происходит при помощи наглядно-действенных методов организации трудовой деятельности. </a:t>
            </a:r>
          </a:p>
        </p:txBody>
      </p:sp>
    </p:spTree>
  </p:cSld>
  <p:clrMapOvr>
    <a:masterClrMapping/>
  </p:clrMapOvr>
  <p:transition advTm="28547">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549275"/>
            <a:ext cx="8229600" cy="5840413"/>
          </a:xfrm>
        </p:spPr>
        <p:style>
          <a:lnRef idx="1">
            <a:schemeClr val="accent6"/>
          </a:lnRef>
          <a:fillRef idx="2">
            <a:schemeClr val="accent6"/>
          </a:fillRef>
          <a:effectRef idx="1">
            <a:schemeClr val="accent6"/>
          </a:effectRef>
          <a:fontRef idx="minor">
            <a:schemeClr val="dk1"/>
          </a:fontRef>
        </p:style>
        <p:txBody>
          <a:bodyPr>
            <a:normAutofit/>
          </a:bodyPr>
          <a:lstStyle/>
          <a:p>
            <a:pPr eaLnBrk="1" hangingPunct="1">
              <a:defRPr/>
            </a:pPr>
            <a:r>
              <a:rPr lang="ru-RU" sz="3400" i="1">
                <a:solidFill>
                  <a:srgbClr val="000000"/>
                </a:solidFill>
                <a:effectLst>
                  <a:outerShdw blurRad="38100" dist="38100" dir="2700000" algn="tl">
                    <a:srgbClr val="FFFFFF"/>
                  </a:outerShdw>
                </a:effectLst>
                <a:latin typeface="Times New Roman" pitchFamily="18" charset="0"/>
                <a:cs typeface="Times New Roman" pitchFamily="18" charset="0"/>
              </a:rPr>
              <a:t>Труд в природе. </a:t>
            </a:r>
          </a:p>
          <a:p>
            <a:pPr eaLnBrk="1" hangingPunct="1">
              <a:buFont typeface="Wingdings" pitchFamily="2" charset="2"/>
              <a:buNone/>
              <a:defRPr/>
            </a:pP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    Ребёнка этого возраста приучают выполнять простейшие поручения взрослых: с помощью воспитателя поливать комнатные растения, вытирать большие листья цветов, сеять семена, собирать урожай. Нельзя просто дать детям задание что либо сделать, воспитатель должен вспомнить последовательность работы, чтобы дети осознали задание, которое им предстоит выполнить. Используется поэтапный инструктаж, дети выполняют отдельные приёмы по указанию воспитателя. </a:t>
            </a:r>
          </a:p>
        </p:txBody>
      </p:sp>
    </p:spTree>
  </p:cSld>
  <p:clrMapOvr>
    <a:masterClrMapping/>
  </p:clrMapOvr>
  <p:transition advTm="22625">
    <p:strips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p:style>
          <a:lnRef idx="1">
            <a:schemeClr val="accent1"/>
          </a:lnRef>
          <a:fillRef idx="2">
            <a:schemeClr val="accent1"/>
          </a:fillRef>
          <a:effectRef idx="1">
            <a:schemeClr val="accent1"/>
          </a:effectRef>
          <a:fontRef idx="minor">
            <a:schemeClr val="dk1"/>
          </a:fontRef>
        </p:style>
        <p:txBody>
          <a:bodyPr>
            <a:noAutofit/>
          </a:bodyPr>
          <a:lstStyle/>
          <a:p>
            <a:pPr eaLnBrk="1" hangingPunct="1">
              <a:defRPr/>
            </a:pPr>
            <a:r>
              <a:rPr lang="ru-RU" sz="4000" b="1" i="1">
                <a:solidFill>
                  <a:srgbClr val="000000"/>
                </a:solidFill>
                <a:effectLst>
                  <a:outerShdw blurRad="38100" dist="38100" dir="2700000" algn="tl">
                    <a:srgbClr val="FFFFFF"/>
                  </a:outerShdw>
                </a:effectLst>
                <a:latin typeface="Times New Roman" pitchFamily="18" charset="0"/>
                <a:cs typeface="Times New Roman" pitchFamily="18" charset="0"/>
              </a:rPr>
              <a:t>Организация трудовой деятельности.</a:t>
            </a:r>
          </a:p>
        </p:txBody>
      </p:sp>
      <p:sp>
        <p:nvSpPr>
          <p:cNvPr id="3" name="Содержимое 2"/>
          <p:cNvSpPr>
            <a:spLocks noGrp="1"/>
          </p:cNvSpPr>
          <p:nvPr>
            <p:ph idx="4294967295"/>
          </p:nvPr>
        </p:nvSpPr>
        <p:spPr/>
        <p:style>
          <a:lnRef idx="1">
            <a:schemeClr val="accent6"/>
          </a:lnRef>
          <a:fillRef idx="2">
            <a:schemeClr val="accent6"/>
          </a:fillRef>
          <a:effectRef idx="1">
            <a:schemeClr val="accent6"/>
          </a:effectRef>
          <a:fontRef idx="minor">
            <a:schemeClr val="dk1"/>
          </a:fontRef>
        </p:style>
        <p:txBody>
          <a:bodyPr>
            <a:normAutofit/>
          </a:bodyPr>
          <a:lstStyle/>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Поручения.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Совместная наглядно-действенная деятельность с педагогом.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К концу года вводится дежурство по столовой. </a:t>
            </a:r>
          </a:p>
        </p:txBody>
      </p:sp>
    </p:spTree>
  </p:cSld>
  <p:clrMapOvr>
    <a:masterClrMapping/>
  </p:clrMapOvr>
  <p:transition advTm="7390">
    <p:strips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solidFill>
            <a:srgbClr val="CC99FF"/>
          </a:solidFill>
          <a:ln cap="flat" algn="ctr">
            <a:solidFill>
              <a:srgbClr val="FF00FF"/>
            </a:solidFill>
          </a:ln>
          <a:effectLst>
            <a:outerShdw dist="20000" dir="5400000" rotWithShape="0">
              <a:srgbClr val="000000">
                <a:alpha val="37999"/>
              </a:srgbClr>
            </a:outerShdw>
          </a:effectLst>
        </p:spPr>
        <p:txBody>
          <a:bodyPr/>
          <a:lstStyle/>
          <a:p>
            <a:pPr eaLnBrk="1" hangingPunct="1">
              <a:defRPr/>
            </a:pPr>
            <a:r>
              <a:rPr lang="ru-RU" sz="40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Средняя группа. </a:t>
            </a:r>
          </a:p>
        </p:txBody>
      </p:sp>
      <p:sp>
        <p:nvSpPr>
          <p:cNvPr id="3" name="Содержимое 2"/>
          <p:cNvSpPr>
            <a:spLocks noGrp="1"/>
          </p:cNvSpPr>
          <p:nvPr>
            <p:ph idx="4294967295"/>
          </p:nvPr>
        </p:nvSpPr>
        <p:spPr/>
        <p:style>
          <a:lnRef idx="1">
            <a:schemeClr val="accent2"/>
          </a:lnRef>
          <a:fillRef idx="2">
            <a:schemeClr val="accent2"/>
          </a:fillRef>
          <a:effectRef idx="1">
            <a:schemeClr val="accent2"/>
          </a:effectRef>
          <a:fontRef idx="minor">
            <a:schemeClr val="dk1"/>
          </a:fontRef>
        </p:style>
        <p:txBody>
          <a:bodyPr>
            <a:normAutofit/>
          </a:bodyPr>
          <a:lstStyle/>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Самообслуживание. </a:t>
            </a:r>
          </a:p>
          <a:p>
            <a:pPr eaLnBrk="1" hangingPunct="1">
              <a:buFont typeface="Wingdings" pitchFamily="2" charset="2"/>
              <a:buNone/>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В средней группе, помимо закрепления ранее усвоенных навыков, проводится работа по формированию более сложных навыков самообслуживания. Перед детьми ставится задача оказания взаимопомощи при одевании завязать шарф, научить завязывать ботинки, помочь малышу одеться и т.д.) </a:t>
            </a:r>
            <a:endParaRPr lang="ru-RU" i="1">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19953">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476250"/>
            <a:ext cx="8229600" cy="5840413"/>
          </a:xfrm>
        </p:spPr>
        <p:style>
          <a:lnRef idx="1">
            <a:schemeClr val="accent2"/>
          </a:lnRef>
          <a:fillRef idx="2">
            <a:schemeClr val="accent2"/>
          </a:fillRef>
          <a:effectRef idx="1">
            <a:schemeClr val="accent2"/>
          </a:effectRef>
          <a:fontRef idx="minor">
            <a:schemeClr val="dk1"/>
          </a:fontRef>
        </p:style>
        <p:txBody>
          <a:bodyPr>
            <a:normAutofit/>
          </a:bodyPr>
          <a:lstStyle/>
          <a:p>
            <a:pPr eaLnBrk="1" hangingPunct="1">
              <a:lnSpc>
                <a:spcPct val="90000"/>
              </a:lnSpc>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Хозяйственно-бытовой труд. </a:t>
            </a:r>
          </a:p>
          <a:p>
            <a:pPr eaLnBrk="1" hangingPunct="1">
              <a:lnSpc>
                <a:spcPct val="90000"/>
              </a:lnSpc>
              <a:buFont typeface="Wingdings" pitchFamily="2" charset="2"/>
              <a:buNone/>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В средней группе содержание хозяйственно-бытового труда усложняется в основном за счёт увеличения количества процессов этого труда. Так в начале под наблюдением воспитателя, а к концу года дети самостоятельно поддерживают порядок в группе и на участке, принимают участие в уборке (протереть полки, помыть игрушки и т.д.). В данной возрастной группе дети осваивают целостные процессы хозяйственно-бытового труда (стирка кукольной одежды, мытьё игрушек, накрывают на стол). Это требует от ребят знания конкретных приёмов и операций, умения пользоваться ими в нужной последовательности. </a:t>
            </a:r>
          </a:p>
        </p:txBody>
      </p:sp>
    </p:spTree>
  </p:cSld>
  <p:clrMapOvr>
    <a:masterClrMapping/>
  </p:clrMapOvr>
  <p:transition advTm="36922">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611188" y="549275"/>
            <a:ext cx="8229600" cy="5840413"/>
          </a:xfrm>
        </p:spPr>
        <p:style>
          <a:lnRef idx="1">
            <a:schemeClr val="accent2"/>
          </a:lnRef>
          <a:fillRef idx="2">
            <a:schemeClr val="accent2"/>
          </a:fillRef>
          <a:effectRef idx="1">
            <a:schemeClr val="accent2"/>
          </a:effectRef>
          <a:fontRef idx="minor">
            <a:schemeClr val="dk1"/>
          </a:fontRef>
        </p:style>
        <p:txBody>
          <a:bodyPr>
            <a:normAutofit/>
          </a:bodyPr>
          <a:lstStyle/>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Труд в природе. </a:t>
            </a:r>
          </a:p>
          <a:p>
            <a:pPr eaLnBrk="1" hangingPunct="1">
              <a:buFont typeface="Wingdings" pitchFamily="2" charset="2"/>
              <a:buNone/>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   В средней группе дети выполняют трудовые поручения самостоятельно, заботятся о растениях в уголке природы, поливают, рыхлят почву, протирают крупные плотные листья, сеют семена, вместе со взрослыми выращивают овощи и цветы. Примером для ребёнка может стать теперь не только взрослый, но и его сверстник. </a:t>
            </a:r>
            <a:endParaRPr lang="ru-RU" i="1">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13110">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solidFill>
            <a:srgbClr val="CC99FF"/>
          </a:solidFill>
          <a:ln cap="flat" algn="ctr">
            <a:solidFill>
              <a:srgbClr val="FF00FF"/>
            </a:solidFill>
          </a:ln>
          <a:effectLst>
            <a:outerShdw dist="20000" dir="5400000" rotWithShape="0">
              <a:srgbClr val="000000">
                <a:alpha val="37999"/>
              </a:srgbClr>
            </a:outerShdw>
          </a:effectLst>
        </p:spPr>
        <p:txBody>
          <a:bodyPr/>
          <a:lstStyle/>
          <a:p>
            <a:pPr eaLnBrk="1" hangingPunct="1">
              <a:defRPr/>
            </a:pPr>
            <a:r>
              <a:rPr lang="ru-RU" sz="40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Организация трудовой деятельности.</a:t>
            </a:r>
            <a:r>
              <a:rPr lang="ru-RU" sz="36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 </a:t>
            </a:r>
          </a:p>
        </p:txBody>
      </p:sp>
      <p:sp>
        <p:nvSpPr>
          <p:cNvPr id="3" name="Содержимое 2"/>
          <p:cNvSpPr>
            <a:spLocks noGrp="1"/>
          </p:cNvSpPr>
          <p:nvPr>
            <p:ph idx="4294967295"/>
          </p:nvPr>
        </p:nvSpPr>
        <p:spPr/>
        <p:style>
          <a:lnRef idx="1">
            <a:schemeClr val="accent2"/>
          </a:lnRef>
          <a:fillRef idx="2">
            <a:schemeClr val="accent2"/>
          </a:fillRef>
          <a:effectRef idx="1">
            <a:schemeClr val="accent2"/>
          </a:effectRef>
          <a:fontRef idx="minor">
            <a:schemeClr val="dk1"/>
          </a:fontRef>
        </p:style>
        <p:txBody>
          <a:bodyPr>
            <a:normAutofit/>
          </a:bodyPr>
          <a:lstStyle/>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Поручения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Совместная деятельность детей с педагогом.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Дежурство по столовой и занятиям. </a:t>
            </a:r>
          </a:p>
        </p:txBody>
      </p:sp>
    </p:spTree>
  </p:cSld>
  <p:clrMapOvr>
    <a:masterClrMapping/>
  </p:clrMapOvr>
  <p:transition advTm="8047">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468313" y="476250"/>
            <a:ext cx="8229600" cy="1371600"/>
          </a:xfrm>
          <a:solidFill>
            <a:srgbClr val="00CCFF"/>
          </a:solidFill>
          <a:ln cap="flat" algn="ctr">
            <a:solidFill>
              <a:srgbClr val="3366FF"/>
            </a:solidFill>
          </a:ln>
          <a:effectLst>
            <a:outerShdw dist="20000" dir="5400000" rotWithShape="0">
              <a:srgbClr val="000000">
                <a:alpha val="37999"/>
              </a:srgbClr>
            </a:outerShdw>
          </a:effectLst>
        </p:spPr>
        <p:txBody>
          <a:bodyPr/>
          <a:lstStyle/>
          <a:p>
            <a:pPr eaLnBrk="1" hangingPunct="1">
              <a:defRPr/>
            </a:pPr>
            <a:r>
              <a:rPr lang="ru-RU" sz="36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Старшая - подготовительная группы. </a:t>
            </a:r>
          </a:p>
        </p:txBody>
      </p:sp>
      <p:sp>
        <p:nvSpPr>
          <p:cNvPr id="3" name="Содержимое 2"/>
          <p:cNvSpPr>
            <a:spLocks noGrp="1"/>
          </p:cNvSpPr>
          <p:nvPr>
            <p:ph idx="4294967295"/>
          </p:nvPr>
        </p:nvSpPr>
        <p:spPr>
          <a:xfrm>
            <a:off x="468313" y="1989138"/>
            <a:ext cx="8229600" cy="4464050"/>
          </a:xfrm>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Самообслуживание. </a:t>
            </a:r>
          </a:p>
          <a:p>
            <a:pPr eaLnBrk="1" hangingPunct="1">
              <a:buFont typeface="Wingdings" pitchFamily="2" charset="2"/>
              <a:buNone/>
              <a:defRPr/>
            </a:pP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   Воспитатель по-прежнему учит детей выполнять работу по самообслуживанию. Но теперь уже он помогает им правильно подойти к реализации сложной задачи, показывает, как проще и лучше выполнить её, не превращая этот процесс в мелкую опёку. Воспитатель старается научить детей проверять самих себя. Одной из форм организации самообслуживания старших дошкольников теперь является обучение детей более младшего возраста. </a:t>
            </a:r>
          </a:p>
        </p:txBody>
      </p:sp>
    </p:spTree>
  </p:cSld>
  <p:clrMapOvr>
    <a:masterClrMapping/>
  </p:clrMapOvr>
  <p:transition advTm="28875">
    <p:checke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620713"/>
            <a:ext cx="8229600" cy="5840412"/>
          </a:xfrm>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lnSpc>
                <a:spcPct val="90000"/>
              </a:lnSpc>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Хозяйственно-бытовой труд. </a:t>
            </a:r>
          </a:p>
          <a:p>
            <a:pPr eaLnBrk="1" hangingPunct="1">
              <a:lnSpc>
                <a:spcPct val="90000"/>
              </a:lnSpc>
              <a:buFont typeface="Wingdings" pitchFamily="2" charset="2"/>
              <a:buNone/>
              <a:defRPr/>
            </a:pP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    В возрасте</a:t>
            </a:r>
            <a:r>
              <a:rPr lang="ru-RU"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5 – 7 лет хозяйственно-бытовой труд осваивается детьми как вид труда в целом. Происходит дальнейшее нарастание объёмов труда, к сервировке стола добавляется раздача 2 и 3 блюд. Дети уже умеют убираться в групповой комнате, поэтому включаются в повседневный процесс уборки помещения. Повышаются требования к самостоятельности и качеству выполняемых действий. Детей учат навыкам планирования своей и общей работы, умению сговариваться, изучать последовательность работы, распределять обязанности, подбирать и рационально использовать оборудование. </a:t>
            </a:r>
          </a:p>
        </p:txBody>
      </p:sp>
    </p:spTree>
  </p:cSld>
  <p:clrMapOvr>
    <a:masterClrMapping/>
  </p:clrMapOvr>
  <p:transition advTm="27766">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611188" y="549275"/>
            <a:ext cx="8229600" cy="5840413"/>
          </a:xfrm>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lnSpc>
                <a:spcPct val="90000"/>
              </a:lnSpc>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Труд в природе. </a:t>
            </a:r>
          </a:p>
          <a:p>
            <a:pPr eaLnBrk="1" hangingPunct="1">
              <a:lnSpc>
                <a:spcPct val="90000"/>
              </a:lnSpc>
              <a:buFont typeface="Wingdings" pitchFamily="2" charset="2"/>
              <a:buNone/>
              <a:defRPr/>
            </a:pPr>
            <a:r>
              <a:rPr lang="ru-RU" sz="2700">
                <a:solidFill>
                  <a:srgbClr val="000000"/>
                </a:solidFill>
                <a:effectLst>
                  <a:outerShdw blurRad="38100" dist="38100" dir="2700000" algn="tl">
                    <a:srgbClr val="FFFFFF"/>
                  </a:outerShdw>
                </a:effectLst>
                <a:latin typeface="Times New Roman" pitchFamily="18" charset="0"/>
                <a:cs typeface="Times New Roman" pitchFamily="18" charset="0"/>
              </a:rPr>
              <a:t>    Старших дошкольников необходимо приучать работать во все времена года. Осенью собирают урожай, сгребают листья, перекапывают грядки. Зимой подкармливают птиц, принимают участие в расчистке дорожек от снега. Весной перекапывают и рыхлят землю, делают грядки  и сажают семена. Летом ухаживают за растениями, поливают, рыхлят и пропалывают. Дети должны научиться правильно пользоваться рабочим инвентарём: лопатой, совком, лейкой, граблями. Важно формировать привычку работать по собственному почину, а не только по предложению воспитателя, выполнять работу старательно, беречь материалы и предметы труда.   </a:t>
            </a:r>
          </a:p>
        </p:txBody>
      </p:sp>
    </p:spTree>
  </p:cSld>
  <p:clrMapOvr>
    <a:masterClrMapping/>
  </p:clrMapOvr>
  <p:transition advTm="29937">
    <p:checke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solidFill>
            <a:srgbClr val="00CCFF"/>
          </a:solidFill>
          <a:ln cap="flat" algn="ctr">
            <a:solidFill>
              <a:srgbClr val="3366FF"/>
            </a:solidFill>
          </a:ln>
          <a:effectLst>
            <a:outerShdw dist="20000" dir="5400000" rotWithShape="0">
              <a:srgbClr val="000000">
                <a:alpha val="37999"/>
              </a:srgbClr>
            </a:outerShdw>
          </a:effectLst>
        </p:spPr>
        <p:txBody>
          <a:bodyPr/>
          <a:lstStyle/>
          <a:p>
            <a:pPr eaLnBrk="1" hangingPunct="1">
              <a:defRPr/>
            </a:pPr>
            <a:r>
              <a:rPr lang="ru-RU" sz="40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Организация трудовой деятельности.</a:t>
            </a:r>
            <a:r>
              <a:rPr lang="ru-RU" sz="3600" b="1" i="1">
                <a:solidFill>
                  <a:srgbClr val="000000"/>
                </a:solidFill>
                <a:effectLst>
                  <a:outerShdw blurRad="38100" dist="38100" dir="2700000" algn="tl">
                    <a:srgbClr val="FFFFFF"/>
                  </a:outerShdw>
                </a:effectLst>
                <a:latin typeface="Times New Roman" pitchFamily="18" charset="0"/>
                <a:ea typeface="+mn-ea"/>
                <a:cs typeface="Times New Roman" pitchFamily="18" charset="0"/>
              </a:rPr>
              <a:t> </a:t>
            </a:r>
          </a:p>
        </p:txBody>
      </p:sp>
      <p:sp>
        <p:nvSpPr>
          <p:cNvPr id="3" name="Содержимое 2"/>
          <p:cNvSpPr>
            <a:spLocks noGrp="1"/>
          </p:cNvSpPr>
          <p:nvPr>
            <p:ph idx="4294967295"/>
          </p:nvPr>
        </p:nvSpPr>
        <p:spPr>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Поручения.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Совместная деятельность с воспитателем.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Дежурства по столовой и занятиям, в уголке природы. </a:t>
            </a:r>
          </a:p>
          <a:p>
            <a:pPr eaLnBrk="1" hangingPunct="1">
              <a:defRPr/>
            </a:pPr>
            <a:r>
              <a:rPr lang="ru-RU" i="1">
                <a:solidFill>
                  <a:srgbClr val="000000"/>
                </a:solidFill>
                <a:effectLst>
                  <a:outerShdw blurRad="38100" dist="38100" dir="2700000" algn="tl">
                    <a:srgbClr val="FFFFFF"/>
                  </a:outerShdw>
                </a:effectLst>
                <a:latin typeface="Times New Roman" pitchFamily="18" charset="0"/>
                <a:cs typeface="Times New Roman" pitchFamily="18" charset="0"/>
              </a:rPr>
              <a:t>Коллективный труд. </a:t>
            </a:r>
          </a:p>
        </p:txBody>
      </p:sp>
    </p:spTree>
  </p:cSld>
  <p:clrMapOvr>
    <a:masterClrMapping/>
  </p:clrMapOvr>
  <p:transition advTm="8094">
    <p:checke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620713"/>
            <a:ext cx="8229600" cy="5840412"/>
          </a:xfrm>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defRPr/>
            </a:pPr>
            <a:r>
              <a:rPr lang="ru-RU" sz="3600" i="1">
                <a:solidFill>
                  <a:srgbClr val="000000"/>
                </a:solidFill>
                <a:effectLst>
                  <a:outerShdw blurRad="38100" dist="38100" dir="2700000" algn="tl">
                    <a:srgbClr val="FFFFFF"/>
                  </a:outerShdw>
                </a:effectLst>
                <a:latin typeface="Times New Roman" pitchFamily="18" charset="0"/>
                <a:cs typeface="Times New Roman" pitchFamily="18" charset="0"/>
              </a:rPr>
              <a:t>Поручения – наиболее простая форма организации трудовой деятельности детей дошкольного возраста. </a:t>
            </a:r>
          </a:p>
          <a:p>
            <a:pPr eaLnBrk="1" hangingPunct="1">
              <a:buFont typeface="Wingdings" pitchFamily="2" charset="2"/>
              <a:buNone/>
              <a:defRPr/>
            </a:pPr>
            <a:r>
              <a:rPr lang="ru-RU" sz="3600">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В практике воспитательной работы с детьми особенно распространены </a:t>
            </a:r>
            <a:r>
              <a:rPr lang="ru-RU" sz="3000" u="sng">
                <a:solidFill>
                  <a:srgbClr val="000000"/>
                </a:solidFill>
                <a:effectLst>
                  <a:outerShdw blurRad="38100" dist="38100" dir="2700000" algn="tl">
                    <a:srgbClr val="FFFFFF"/>
                  </a:outerShdw>
                </a:effectLst>
                <a:latin typeface="Times New Roman" pitchFamily="18" charset="0"/>
                <a:cs typeface="Times New Roman" pitchFamily="18" charset="0"/>
              </a:rPr>
              <a:t>индивидуальные </a:t>
            </a: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поручения, реже </a:t>
            </a:r>
            <a:r>
              <a:rPr lang="ru-RU" sz="3000" u="sng">
                <a:solidFill>
                  <a:srgbClr val="000000"/>
                </a:solidFill>
                <a:effectLst>
                  <a:outerShdw blurRad="38100" dist="38100" dir="2700000" algn="tl">
                    <a:srgbClr val="FFFFFF"/>
                  </a:outerShdw>
                </a:effectLst>
                <a:latin typeface="Times New Roman" pitchFamily="18" charset="0"/>
                <a:cs typeface="Times New Roman" pitchFamily="18" charset="0"/>
              </a:rPr>
              <a:t>коллективные, </a:t>
            </a: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маленьким подгруппам 2-3 человека. Так как научить одного-двух ребят гораздо легче, чем целую группу, при этом контроль за действиями каждого более удобен. </a:t>
            </a:r>
            <a:endParaRPr lang="ru-RU" sz="3000" u="sng">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19234">
    <p:wheel spokes="3"/>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692150"/>
            <a:ext cx="8229600" cy="5840413"/>
          </a:xfrm>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lnSpc>
                <a:spcPct val="90000"/>
              </a:lnSpc>
              <a:defRPr/>
            </a:pPr>
            <a:r>
              <a:rPr lang="ru-RU" sz="3600" i="1">
                <a:solidFill>
                  <a:srgbClr val="000000"/>
                </a:solidFill>
                <a:effectLst>
                  <a:outerShdw blurRad="38100" dist="38100" dir="2700000" algn="tl">
                    <a:srgbClr val="FFFFFF"/>
                  </a:outerShdw>
                </a:effectLst>
                <a:latin typeface="Times New Roman" pitchFamily="18" charset="0"/>
                <a:cs typeface="Times New Roman" pitchFamily="18" charset="0"/>
              </a:rPr>
              <a:t>Дежурства – более сложная форма организации труда детей. </a:t>
            </a:r>
          </a:p>
          <a:p>
            <a:pPr eaLnBrk="1" hangingPunct="1">
              <a:lnSpc>
                <a:spcPct val="90000"/>
              </a:lnSpc>
              <a:buFont typeface="Wingdings" pitchFamily="2" charset="2"/>
              <a:buNone/>
              <a:defRPr/>
            </a:pPr>
            <a:r>
              <a:rPr lang="ru-RU" sz="3600"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  Они требуют от ребёнка большей самостоятельности. Дежурные учатся выполнять порученное дело полностью, это требует от детей знания последовательности необходимых действий. </a:t>
            </a:r>
          </a:p>
          <a:p>
            <a:pPr eaLnBrk="1" hangingPunct="1">
              <a:lnSpc>
                <a:spcPct val="90000"/>
              </a:lnSpc>
              <a:buFont typeface="Wingdings" pitchFamily="2" charset="2"/>
              <a:buNone/>
              <a:defRPr/>
            </a:pPr>
            <a:r>
              <a:rPr lang="ru-RU" sz="3000"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Несмотря на кажущийся незначительный результат труда, дежурства имеют большое значение в воспитании детей: дежурные всегда выполняют работу, имеющую общественную значимость, необходимую коллективу. </a:t>
            </a:r>
            <a:endParaRPr lang="ru-RU" sz="3600">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20578">
    <p:wheel spokes="3"/>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549275"/>
            <a:ext cx="8229600" cy="5840413"/>
          </a:xfrm>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defRPr/>
            </a:pPr>
            <a:r>
              <a:rPr lang="ru-RU" sz="3600" i="1">
                <a:solidFill>
                  <a:srgbClr val="000000"/>
                </a:solidFill>
                <a:effectLst>
                  <a:outerShdw blurRad="38100" dist="38100" dir="2700000" algn="tl">
                    <a:srgbClr val="FFFFFF"/>
                  </a:outerShdw>
                </a:effectLst>
                <a:latin typeface="Times New Roman" pitchFamily="18" charset="0"/>
                <a:cs typeface="Times New Roman" pitchFamily="18" charset="0"/>
              </a:rPr>
              <a:t>Коллективный труд. </a:t>
            </a:r>
          </a:p>
          <a:p>
            <a:pPr eaLnBrk="1" hangingPunct="1">
              <a:buFont typeface="Wingdings" pitchFamily="2" charset="2"/>
              <a:buNone/>
              <a:defRPr/>
            </a:pPr>
            <a:r>
              <a:rPr lang="ru-RU" sz="3600"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В старшей и подготовительной к школе группах детского сада систематически организуется общая трудовая деятельность, объединяющая сразу всех детей группы (уборка групповой комнаты, разбивка огорода). Коллективный труд возможен только при наличии ряда условий: </a:t>
            </a:r>
          </a:p>
          <a:p>
            <a:pPr eaLnBrk="1" hangingPunct="1">
              <a:buFont typeface="Wingdings" pitchFamily="2" charset="2"/>
              <a:buNone/>
              <a:defRPr/>
            </a:pPr>
            <a:r>
              <a:rPr lang="ru-RU" sz="3000" i="1">
                <a:solidFill>
                  <a:srgbClr val="000000"/>
                </a:solidFill>
                <a:effectLst>
                  <a:outerShdw blurRad="38100" dist="38100" dir="2700000" algn="tl">
                    <a:srgbClr val="FFFFFF"/>
                  </a:outerShdw>
                </a:effectLst>
                <a:latin typeface="Times New Roman" pitchFamily="18" charset="0"/>
                <a:cs typeface="Times New Roman" pitchFamily="18" charset="0"/>
              </a:rPr>
              <a:t>- </a:t>
            </a: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Объединять всех детей можно только после того, как они приобретут необходимый опыт работы в небольшом коллективе.</a:t>
            </a:r>
            <a:endParaRPr lang="ru-RU" sz="3600">
              <a:solidFill>
                <a:srgbClr val="000000"/>
              </a:solidFill>
              <a:effectLst>
                <a:outerShdw blurRad="38100" dist="38100" dir="2700000" algn="tl">
                  <a:srgbClr val="FFFFFF"/>
                </a:outerShdw>
              </a:effectLst>
              <a:latin typeface="Times New Roman" pitchFamily="18" charset="0"/>
              <a:cs typeface="Times New Roman" pitchFamily="18" charset="0"/>
            </a:endParaRPr>
          </a:p>
        </p:txBody>
      </p:sp>
    </p:spTree>
  </p:cSld>
  <p:clrMapOvr>
    <a:masterClrMapping/>
  </p:clrMapOvr>
  <p:transition advTm="29250">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4294967295"/>
          </p:nvPr>
        </p:nvSpPr>
        <p:spPr>
          <a:xfrm>
            <a:off x="468313" y="476250"/>
            <a:ext cx="8229600" cy="5329238"/>
          </a:xfrm>
          <a:solidFill>
            <a:srgbClr val="CCFFFF"/>
          </a:solidFill>
          <a:ln cap="flat" algn="ctr">
            <a:solidFill>
              <a:srgbClr val="00FFFF"/>
            </a:solidFill>
          </a:ln>
          <a:effectLst>
            <a:outerShdw dist="20000" dir="5400000" rotWithShape="0">
              <a:srgbClr val="000000">
                <a:alpha val="37999"/>
              </a:srgbClr>
            </a:outerShdw>
          </a:effectLst>
        </p:spPr>
        <p:txBody>
          <a:bodyPr/>
          <a:lstStyle/>
          <a:p>
            <a:pPr eaLnBrk="1" hangingPunct="1">
              <a:buFont typeface="Wingdings" pitchFamily="2" charset="2"/>
              <a:buNone/>
              <a:defRPr/>
            </a:pPr>
            <a:r>
              <a:rPr lang="ru-RU" sz="3000">
                <a:solidFill>
                  <a:srgbClr val="000000"/>
                </a:solidFill>
                <a:effectLst>
                  <a:outerShdw blurRad="38100" dist="38100" dir="2700000" algn="tl">
                    <a:srgbClr val="FFFFFF"/>
                  </a:outerShdw>
                </a:effectLst>
                <a:latin typeface="Times New Roman" pitchFamily="18" charset="0"/>
                <a:cs typeface="Times New Roman" pitchFamily="18" charset="0"/>
              </a:rPr>
              <a:t>  - Определяя содержание общей работы, воспитатель включает в неё только те виды труда, навыками которых дети владеют достаточно хорошо, и стремится к тому, чтобы занять всех детей. </a:t>
            </a:r>
          </a:p>
        </p:txBody>
      </p:sp>
      <p:pic>
        <p:nvPicPr>
          <p:cNvPr id="36866" name="Picture 8" descr="iz_multik254"/>
          <p:cNvPicPr>
            <a:picLocks noChangeAspect="1" noChangeArrowheads="1"/>
          </p:cNvPicPr>
          <p:nvPr/>
        </p:nvPicPr>
        <p:blipFill>
          <a:blip r:embed="rId2"/>
          <a:srcRect/>
          <a:stretch>
            <a:fillRect/>
          </a:stretch>
        </p:blipFill>
        <p:spPr bwMode="auto">
          <a:xfrm>
            <a:off x="1187450" y="3573463"/>
            <a:ext cx="2286000" cy="2182812"/>
          </a:xfrm>
          <a:prstGeom prst="rect">
            <a:avLst/>
          </a:prstGeom>
          <a:noFill/>
          <a:ln w="9525">
            <a:noFill/>
            <a:miter lim="800000"/>
            <a:headEnd/>
            <a:tailEnd/>
          </a:ln>
        </p:spPr>
      </p:pic>
      <p:pic>
        <p:nvPicPr>
          <p:cNvPr id="36867" name="Picture 5" descr="iz_multik137"/>
          <p:cNvPicPr>
            <a:picLocks noChangeAspect="1" noChangeArrowheads="1"/>
          </p:cNvPicPr>
          <p:nvPr/>
        </p:nvPicPr>
        <p:blipFill>
          <a:blip r:embed="rId3"/>
          <a:srcRect/>
          <a:stretch>
            <a:fillRect/>
          </a:stretch>
        </p:blipFill>
        <p:spPr bwMode="auto">
          <a:xfrm>
            <a:off x="3779838" y="2924175"/>
            <a:ext cx="2286000" cy="1995488"/>
          </a:xfrm>
          <a:prstGeom prst="rect">
            <a:avLst/>
          </a:prstGeom>
          <a:noFill/>
          <a:ln w="9525">
            <a:noFill/>
            <a:miter lim="800000"/>
            <a:headEnd/>
            <a:tailEnd/>
          </a:ln>
        </p:spPr>
      </p:pic>
      <p:pic>
        <p:nvPicPr>
          <p:cNvPr id="36868" name="Picture 5" descr="iz_multik116"/>
          <p:cNvPicPr>
            <a:picLocks noChangeAspect="1" noChangeArrowheads="1"/>
          </p:cNvPicPr>
          <p:nvPr/>
        </p:nvPicPr>
        <p:blipFill>
          <a:blip r:embed="rId4"/>
          <a:srcRect/>
          <a:stretch>
            <a:fillRect/>
          </a:stretch>
        </p:blipFill>
        <p:spPr bwMode="auto">
          <a:xfrm>
            <a:off x="6372225" y="3716338"/>
            <a:ext cx="1905000" cy="1806575"/>
          </a:xfrm>
          <a:prstGeom prst="rect">
            <a:avLst/>
          </a:prstGeom>
          <a:noFill/>
          <a:ln w="9525">
            <a:noFill/>
            <a:miter lim="800000"/>
            <a:headEnd/>
            <a:tailEnd/>
          </a:ln>
        </p:spPr>
      </p:pic>
    </p:spTree>
  </p:cSld>
  <p:clrMapOvr>
    <a:masterClrMapping/>
  </p:clrMapOvr>
  <p:transition advTm="10812">
    <p:wheel spokes="3"/>
  </p:transition>
  <p:timing>
    <p:tnLst>
      <p:par>
        <p:cTn id="1" dur="indefinite" restart="never" nodeType="tmRoot"/>
      </p:par>
    </p:tnLst>
  </p:timing>
</p:sld>
</file>

<file path=ppt/theme/theme1.xml><?xml version="1.0" encoding="utf-8"?>
<a:theme xmlns:a="http://schemas.openxmlformats.org/drawingml/2006/main" name="Пиксел">
  <a:themeElements>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Пиксел">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Пиксел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Пиксел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Пиксел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Пиксел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Пиксел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Пиксел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Пиксел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Пиксел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Пиксел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Пиксел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Пиксел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Пиксел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799</TotalTime>
  <Words>917</Words>
  <Application>Microsoft Office PowerPoint</Application>
  <PresentationFormat>Экран (4:3)</PresentationFormat>
  <Paragraphs>61</Paragraphs>
  <Slides>21</Slides>
  <Notes>2</Notes>
  <HiddenSlides>0</HiddenSlides>
  <MMClips>0</MMClips>
  <ScaleCrop>false</ScaleCrop>
  <HeadingPairs>
    <vt:vector size="6" baseType="variant">
      <vt:variant>
        <vt:lpstr>Использованные шрифты</vt:lpstr>
      </vt:variant>
      <vt:variant>
        <vt:i4>5</vt:i4>
      </vt:variant>
      <vt:variant>
        <vt:lpstr>Шаблон оформления</vt:lpstr>
      </vt:variant>
      <vt:variant>
        <vt:i4>2</vt:i4>
      </vt:variant>
      <vt:variant>
        <vt:lpstr>Заголовки слайдов</vt:lpstr>
      </vt:variant>
      <vt:variant>
        <vt:i4>21</vt:i4>
      </vt:variant>
    </vt:vector>
  </HeadingPairs>
  <TitlesOfParts>
    <vt:vector size="28" baseType="lpstr">
      <vt:lpstr>Arial</vt:lpstr>
      <vt:lpstr>Wingdings</vt:lpstr>
      <vt:lpstr>Calibri</vt:lpstr>
      <vt:lpstr>Arial Black</vt:lpstr>
      <vt:lpstr>Times New Roman</vt:lpstr>
      <vt:lpstr>Пиксел</vt:lpstr>
      <vt:lpstr>Пиксел</vt:lpstr>
      <vt:lpstr> ТРУДОВОЕ ВОСПИТАНИЕ ДЕТЕЙ В ДОУ</vt:lpstr>
      <vt:lpstr>Виды трудовой деятельности: </vt:lpstr>
      <vt:lpstr>   Первая младшая группа.   </vt:lpstr>
      <vt:lpstr>Слайд 4</vt:lpstr>
      <vt:lpstr>Организация трудовой деятельности. </vt:lpstr>
      <vt:lpstr>Вторая младшая группа. </vt:lpstr>
      <vt:lpstr>Слайд 7</vt:lpstr>
      <vt:lpstr>Слайд 8</vt:lpstr>
      <vt:lpstr>Организация трудовой деятельности.</vt:lpstr>
      <vt:lpstr>Средняя группа. </vt:lpstr>
      <vt:lpstr>Слайд 11</vt:lpstr>
      <vt:lpstr>Слайд 12</vt:lpstr>
      <vt:lpstr>Организация трудовой деятельности. </vt:lpstr>
      <vt:lpstr>Старшая - подготовительная группы. </vt:lpstr>
      <vt:lpstr>Слайд 15</vt:lpstr>
      <vt:lpstr>Слайд 16</vt:lpstr>
      <vt:lpstr>Организация трудовой деятельности. </vt:lpstr>
      <vt:lpstr>Слайд 18</vt:lpstr>
      <vt:lpstr>Слайд 19</vt:lpstr>
      <vt:lpstr>Слайд 20</vt:lpstr>
      <vt:lpstr>Слайд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Трудовая деятельность.</dc:title>
  <dc:creator>Лилёчек</dc:creator>
  <cp:lastModifiedBy>Админ</cp:lastModifiedBy>
  <cp:revision>74</cp:revision>
  <dcterms:created xsi:type="dcterms:W3CDTF">2011-01-23T12:40:39Z</dcterms:created>
  <dcterms:modified xsi:type="dcterms:W3CDTF">2017-03-13T13:04:22Z</dcterms:modified>
</cp:coreProperties>
</file>