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wmf" ContentType="image/x-wmf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56" r:id="rId3"/>
    <p:sldId id="257" r:id="rId4"/>
    <p:sldId id="276" r:id="rId5"/>
    <p:sldId id="261" r:id="rId6"/>
    <p:sldId id="277" r:id="rId7"/>
    <p:sldId id="278" r:id="rId8"/>
    <p:sldId id="279" r:id="rId9"/>
    <p:sldId id="267" r:id="rId10"/>
    <p:sldId id="280" r:id="rId11"/>
    <p:sldId id="27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C3FE8F-B9FE-4F69-83DF-761FB7C9118D}" type="doc">
      <dgm:prSet loTypeId="urn:microsoft.com/office/officeart/2005/8/layout/radial1" loCatId="relationship" qsTypeId="urn:microsoft.com/office/officeart/2005/8/quickstyle/simple1" qsCatId="simple" csTypeId="urn:microsoft.com/office/officeart/2005/8/colors/accent1_2" csCatId="accent1" phldr="1"/>
      <dgm:spPr/>
    </dgm:pt>
    <dgm:pt modelId="{C82A4DFD-A0DC-472A-AE98-402B2902C25A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marR="0" algn="ctr" rtl="0"/>
          <a:r>
            <a:rPr lang="ru-RU" sz="1600" b="1" baseline="0" dirty="0" smtClean="0">
              <a:solidFill>
                <a:srgbClr val="000000"/>
              </a:solidFill>
              <a:latin typeface="Arial"/>
            </a:rPr>
            <a:t>Эксперименты</a:t>
          </a:r>
        </a:p>
        <a:p>
          <a:pPr marR="0" algn="ctr" rtl="0"/>
          <a:r>
            <a:rPr lang="ru-RU" sz="1600" b="1" baseline="0" dirty="0" smtClean="0">
              <a:solidFill>
                <a:srgbClr val="000000"/>
              </a:solidFill>
              <a:latin typeface="Arial"/>
            </a:rPr>
            <a:t>и опыты</a:t>
          </a:r>
        </a:p>
        <a:p>
          <a:pPr marR="0" algn="ctr" rtl="0"/>
          <a:r>
            <a:rPr lang="ru-RU" sz="1600" b="1" baseline="0" dirty="0" smtClean="0">
              <a:solidFill>
                <a:srgbClr val="000000"/>
              </a:solidFill>
              <a:latin typeface="Arial"/>
            </a:rPr>
            <a:t>в </a:t>
          </a:r>
          <a:r>
            <a:rPr lang="ru-RU" sz="1600" b="1" baseline="0" dirty="0" err="1" smtClean="0">
              <a:solidFill>
                <a:srgbClr val="000000"/>
              </a:solidFill>
              <a:latin typeface="Arial"/>
            </a:rPr>
            <a:t>д</a:t>
          </a:r>
          <a:r>
            <a:rPr lang="ru-RU" sz="1600" b="1" baseline="0" dirty="0" smtClean="0">
              <a:solidFill>
                <a:srgbClr val="000000"/>
              </a:solidFill>
              <a:latin typeface="Arial"/>
            </a:rPr>
            <a:t>/с.</a:t>
          </a:r>
          <a:endParaRPr lang="ru-RU" sz="1600" b="1" dirty="0" smtClean="0"/>
        </a:p>
      </dgm:t>
    </dgm:pt>
    <dgm:pt modelId="{32C19179-586E-4DC8-99B1-05F8EB0EB89E}" type="parTrans" cxnId="{4098CC26-D2F3-4663-A1AA-B450586D8826}">
      <dgm:prSet/>
      <dgm:spPr/>
      <dgm:t>
        <a:bodyPr/>
        <a:lstStyle/>
        <a:p>
          <a:endParaRPr lang="ru-RU"/>
        </a:p>
      </dgm:t>
    </dgm:pt>
    <dgm:pt modelId="{BF576A9D-03F8-41AF-8D6B-0228D7788EE3}" type="sibTrans" cxnId="{4098CC26-D2F3-4663-A1AA-B450586D8826}">
      <dgm:prSet/>
      <dgm:spPr/>
      <dgm:t>
        <a:bodyPr/>
        <a:lstStyle/>
        <a:p>
          <a:endParaRPr lang="ru-RU"/>
        </a:p>
      </dgm:t>
    </dgm:pt>
    <dgm:pt modelId="{37838ED5-717F-45FC-813B-171AA017A2E6}">
      <dgm:prSet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marR="0" algn="ctr" rtl="0"/>
          <a:r>
            <a:rPr lang="ru-RU" b="1" i="0" baseline="0" dirty="0" smtClean="0">
              <a:solidFill>
                <a:srgbClr val="000000"/>
              </a:solidFill>
              <a:latin typeface="Arial"/>
            </a:rPr>
            <a:t>С песком,</a:t>
          </a:r>
        </a:p>
        <a:p>
          <a:pPr marR="0" algn="ctr" rtl="0"/>
          <a:r>
            <a:rPr lang="ru-RU" b="1" i="0" baseline="0" dirty="0" smtClean="0">
              <a:solidFill>
                <a:srgbClr val="000000"/>
              </a:solidFill>
              <a:latin typeface="Arial"/>
            </a:rPr>
            <a:t>почвой,</a:t>
          </a:r>
        </a:p>
        <a:p>
          <a:pPr marR="0" algn="ctr" rtl="0"/>
          <a:r>
            <a:rPr lang="ru-RU" b="1" i="0" baseline="0" dirty="0" smtClean="0">
              <a:solidFill>
                <a:srgbClr val="000000"/>
              </a:solidFill>
              <a:latin typeface="Arial"/>
            </a:rPr>
            <a:t>глиной</a:t>
          </a:r>
          <a:endParaRPr lang="ru-RU" b="1" i="0" dirty="0" smtClean="0"/>
        </a:p>
      </dgm:t>
    </dgm:pt>
    <dgm:pt modelId="{7097185C-6946-4243-A026-95DD46E71711}" type="parTrans" cxnId="{E84ED15C-513B-40ED-AC1B-25824D7E33F3}">
      <dgm:prSet/>
      <dgm:spPr/>
      <dgm:t>
        <a:bodyPr/>
        <a:lstStyle/>
        <a:p>
          <a:endParaRPr lang="ru-RU"/>
        </a:p>
      </dgm:t>
    </dgm:pt>
    <dgm:pt modelId="{244E0614-DB8E-4AE5-9ECE-2AD7C91B6B8D}" type="sibTrans" cxnId="{E84ED15C-513B-40ED-AC1B-25824D7E33F3}">
      <dgm:prSet/>
      <dgm:spPr/>
      <dgm:t>
        <a:bodyPr/>
        <a:lstStyle/>
        <a:p>
          <a:endParaRPr lang="ru-RU"/>
        </a:p>
      </dgm:t>
    </dgm:pt>
    <dgm:pt modelId="{0EE98347-7622-4057-9FBA-3011D039103E}">
      <dgm:prSet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marR="0" algn="ctr" rtl="0"/>
          <a:r>
            <a:rPr lang="ru-RU" b="1" baseline="0" dirty="0" smtClean="0">
              <a:solidFill>
                <a:srgbClr val="000000"/>
              </a:solidFill>
              <a:latin typeface="Arial"/>
            </a:rPr>
            <a:t>С воздухом</a:t>
          </a:r>
          <a:endParaRPr lang="ru-RU" b="1" dirty="0" smtClean="0"/>
        </a:p>
      </dgm:t>
    </dgm:pt>
    <dgm:pt modelId="{7D6DEB7A-BCC3-4188-A298-ABD4301043CD}" type="parTrans" cxnId="{32AD90A9-CBD0-4E88-86DC-758172ED21EF}">
      <dgm:prSet/>
      <dgm:spPr/>
      <dgm:t>
        <a:bodyPr/>
        <a:lstStyle/>
        <a:p>
          <a:endParaRPr lang="ru-RU"/>
        </a:p>
      </dgm:t>
    </dgm:pt>
    <dgm:pt modelId="{14D27E66-507E-4299-8961-B3323569F11D}" type="sibTrans" cxnId="{32AD90A9-CBD0-4E88-86DC-758172ED21EF}">
      <dgm:prSet/>
      <dgm:spPr/>
      <dgm:t>
        <a:bodyPr/>
        <a:lstStyle/>
        <a:p>
          <a:endParaRPr lang="ru-RU"/>
        </a:p>
      </dgm:t>
    </dgm:pt>
    <dgm:pt modelId="{6CA7AD6C-8180-4098-BF08-3CFF127035AD}">
      <dgm:prSet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marR="0" algn="ctr" rtl="0"/>
          <a:r>
            <a:rPr lang="ru-RU" b="1" baseline="0" dirty="0" smtClean="0">
              <a:solidFill>
                <a:srgbClr val="000000"/>
              </a:solidFill>
              <a:latin typeface="Arial"/>
            </a:rPr>
            <a:t>С водой</a:t>
          </a:r>
          <a:endParaRPr lang="ru-RU" b="1" dirty="0" smtClean="0"/>
        </a:p>
      </dgm:t>
    </dgm:pt>
    <dgm:pt modelId="{BDDC373E-0387-4AF5-89F4-3F258C22BCF7}" type="parTrans" cxnId="{0C2EB422-36AA-4CD0-9DCC-6EEEF1068455}">
      <dgm:prSet/>
      <dgm:spPr/>
      <dgm:t>
        <a:bodyPr/>
        <a:lstStyle/>
        <a:p>
          <a:endParaRPr lang="ru-RU"/>
        </a:p>
      </dgm:t>
    </dgm:pt>
    <dgm:pt modelId="{AAF8FC64-3077-482C-A971-40D72032DBD3}" type="sibTrans" cxnId="{0C2EB422-36AA-4CD0-9DCC-6EEEF1068455}">
      <dgm:prSet/>
      <dgm:spPr/>
      <dgm:t>
        <a:bodyPr/>
        <a:lstStyle/>
        <a:p>
          <a:endParaRPr lang="ru-RU"/>
        </a:p>
      </dgm:t>
    </dgm:pt>
    <dgm:pt modelId="{8D5BED1F-0644-4E3C-B5E2-AB3BFEC8CA61}">
      <dgm:prSet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marR="0" algn="ctr" rtl="0"/>
          <a:r>
            <a:rPr lang="ru-RU" b="1" baseline="0" dirty="0" smtClean="0">
              <a:solidFill>
                <a:srgbClr val="000000"/>
              </a:solidFill>
              <a:latin typeface="Arial"/>
            </a:rPr>
            <a:t>Со снегом</a:t>
          </a:r>
        </a:p>
        <a:p>
          <a:pPr marR="0" algn="ctr" rtl="0"/>
          <a:r>
            <a:rPr lang="ru-RU" b="1" baseline="0" dirty="0" smtClean="0">
              <a:solidFill>
                <a:srgbClr val="000000"/>
              </a:solidFill>
              <a:latin typeface="Arial"/>
            </a:rPr>
            <a:t>и льдом</a:t>
          </a:r>
          <a:endParaRPr lang="ru-RU" b="1" dirty="0" smtClean="0"/>
        </a:p>
      </dgm:t>
    </dgm:pt>
    <dgm:pt modelId="{827A4C3C-80A0-4F78-8FB0-24DE4ADD9B85}" type="parTrans" cxnId="{1F1EFA52-C454-464B-A79D-5C062786C005}">
      <dgm:prSet/>
      <dgm:spPr/>
      <dgm:t>
        <a:bodyPr/>
        <a:lstStyle/>
        <a:p>
          <a:endParaRPr lang="ru-RU"/>
        </a:p>
      </dgm:t>
    </dgm:pt>
    <dgm:pt modelId="{38C7AA9B-4189-44F3-AC54-DE765BA2F09B}" type="sibTrans" cxnId="{1F1EFA52-C454-464B-A79D-5C062786C005}">
      <dgm:prSet/>
      <dgm:spPr/>
      <dgm:t>
        <a:bodyPr/>
        <a:lstStyle/>
        <a:p>
          <a:endParaRPr lang="ru-RU"/>
        </a:p>
      </dgm:t>
    </dgm:pt>
    <dgm:pt modelId="{E4FD0321-DE33-4522-8DC4-A0769AE9BD91}">
      <dgm:prSet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pPr marR="0" algn="ctr" rtl="0"/>
          <a:r>
            <a:rPr lang="ru-RU" b="1" baseline="0" dirty="0" smtClean="0">
              <a:solidFill>
                <a:srgbClr val="000000"/>
              </a:solidFill>
              <a:latin typeface="Arial"/>
            </a:rPr>
            <a:t>С фауной </a:t>
          </a:r>
        </a:p>
        <a:p>
          <a:pPr marR="0" algn="ctr" rtl="0"/>
          <a:r>
            <a:rPr lang="ru-RU" b="1" baseline="0" dirty="0" smtClean="0">
              <a:solidFill>
                <a:srgbClr val="000000"/>
              </a:solidFill>
              <a:latin typeface="Arial"/>
            </a:rPr>
            <a:t>и флорой</a:t>
          </a:r>
          <a:endParaRPr lang="ru-RU" b="1" dirty="0" smtClean="0"/>
        </a:p>
      </dgm:t>
    </dgm:pt>
    <dgm:pt modelId="{EA5E5FDB-3F70-496B-8B8C-DDAA07D84697}" type="parTrans" cxnId="{A84F341C-9BC4-44D2-8E20-88609705A885}">
      <dgm:prSet/>
      <dgm:spPr/>
      <dgm:t>
        <a:bodyPr/>
        <a:lstStyle/>
        <a:p>
          <a:endParaRPr lang="ru-RU"/>
        </a:p>
      </dgm:t>
    </dgm:pt>
    <dgm:pt modelId="{EBB64908-FB90-468C-8FB6-E7FCEFEE0B9B}" type="sibTrans" cxnId="{A84F341C-9BC4-44D2-8E20-88609705A885}">
      <dgm:prSet/>
      <dgm:spPr/>
      <dgm:t>
        <a:bodyPr/>
        <a:lstStyle/>
        <a:p>
          <a:endParaRPr lang="ru-RU"/>
        </a:p>
      </dgm:t>
    </dgm:pt>
    <dgm:pt modelId="{64555935-1FF2-4898-8FEE-8A1BB01D7C69}" type="pres">
      <dgm:prSet presAssocID="{D9C3FE8F-B9FE-4F69-83DF-761FB7C9118D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530038A9-6C41-4D7A-BC56-78E5DEC6FDEA}" type="pres">
      <dgm:prSet presAssocID="{C82A4DFD-A0DC-472A-AE98-402B2902C25A}" presName="centerShape" presStyleLbl="node0" presStyleIdx="0" presStyleCnt="1" custScaleX="117957" custScaleY="116679" custLinFactNeighborX="0" custLinFactNeighborY="-491"/>
      <dgm:spPr/>
      <dgm:t>
        <a:bodyPr/>
        <a:lstStyle/>
        <a:p>
          <a:endParaRPr lang="ru-RU"/>
        </a:p>
      </dgm:t>
    </dgm:pt>
    <dgm:pt modelId="{89F2925B-2F8E-4906-9D70-6CE74A3CBBD2}" type="pres">
      <dgm:prSet presAssocID="{7097185C-6946-4243-A026-95DD46E71711}" presName="Name9" presStyleLbl="parChTrans1D2" presStyleIdx="0" presStyleCnt="5"/>
      <dgm:spPr/>
      <dgm:t>
        <a:bodyPr/>
        <a:lstStyle/>
        <a:p>
          <a:endParaRPr lang="ru-RU"/>
        </a:p>
      </dgm:t>
    </dgm:pt>
    <dgm:pt modelId="{1E894937-E9D8-43FA-8F65-12DCA64458BD}" type="pres">
      <dgm:prSet presAssocID="{7097185C-6946-4243-A026-95DD46E71711}" presName="connTx" presStyleLbl="parChTrans1D2" presStyleIdx="0" presStyleCnt="5"/>
      <dgm:spPr/>
      <dgm:t>
        <a:bodyPr/>
        <a:lstStyle/>
        <a:p>
          <a:endParaRPr lang="ru-RU"/>
        </a:p>
      </dgm:t>
    </dgm:pt>
    <dgm:pt modelId="{91D50D61-23D3-47C6-A630-67C9FAE70C65}" type="pres">
      <dgm:prSet presAssocID="{37838ED5-717F-45FC-813B-171AA017A2E6}" presName="node" presStyleLbl="node1" presStyleIdx="0" presStyleCnt="5" custRadScaleRad="100992" custRadScaleInc="-13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50FF6B-CE81-405D-85FA-CD6B3B9DFB01}" type="pres">
      <dgm:prSet presAssocID="{7D6DEB7A-BCC3-4188-A298-ABD4301043CD}" presName="Name9" presStyleLbl="parChTrans1D2" presStyleIdx="1" presStyleCnt="5"/>
      <dgm:spPr/>
      <dgm:t>
        <a:bodyPr/>
        <a:lstStyle/>
        <a:p>
          <a:endParaRPr lang="ru-RU"/>
        </a:p>
      </dgm:t>
    </dgm:pt>
    <dgm:pt modelId="{C7041159-15A8-4BD4-8147-862B08E39FB5}" type="pres">
      <dgm:prSet presAssocID="{7D6DEB7A-BCC3-4188-A298-ABD4301043CD}" presName="connTx" presStyleLbl="parChTrans1D2" presStyleIdx="1" presStyleCnt="5"/>
      <dgm:spPr/>
      <dgm:t>
        <a:bodyPr/>
        <a:lstStyle/>
        <a:p>
          <a:endParaRPr lang="ru-RU"/>
        </a:p>
      </dgm:t>
    </dgm:pt>
    <dgm:pt modelId="{3B533B1C-519F-40F2-8086-C97CBEF23B13}" type="pres">
      <dgm:prSet presAssocID="{0EE98347-7622-4057-9FBA-3011D039103E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011403-CE86-4BB6-B7BF-AF31ECBA2EF1}" type="pres">
      <dgm:prSet presAssocID="{BDDC373E-0387-4AF5-89F4-3F258C22BCF7}" presName="Name9" presStyleLbl="parChTrans1D2" presStyleIdx="2" presStyleCnt="5"/>
      <dgm:spPr/>
      <dgm:t>
        <a:bodyPr/>
        <a:lstStyle/>
        <a:p>
          <a:endParaRPr lang="ru-RU"/>
        </a:p>
      </dgm:t>
    </dgm:pt>
    <dgm:pt modelId="{957F527A-0D58-4569-AF8E-FC1C2C36F5DA}" type="pres">
      <dgm:prSet presAssocID="{BDDC373E-0387-4AF5-89F4-3F258C22BCF7}" presName="connTx" presStyleLbl="parChTrans1D2" presStyleIdx="2" presStyleCnt="5"/>
      <dgm:spPr/>
      <dgm:t>
        <a:bodyPr/>
        <a:lstStyle/>
        <a:p>
          <a:endParaRPr lang="ru-RU"/>
        </a:p>
      </dgm:t>
    </dgm:pt>
    <dgm:pt modelId="{DA08CBFF-C0A4-437A-8BAC-8F95B1709E0C}" type="pres">
      <dgm:prSet presAssocID="{6CA7AD6C-8180-4098-BF08-3CFF127035AD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AE742E-FF2A-45EA-A576-9E7D04B2A382}" type="pres">
      <dgm:prSet presAssocID="{827A4C3C-80A0-4F78-8FB0-24DE4ADD9B85}" presName="Name9" presStyleLbl="parChTrans1D2" presStyleIdx="3" presStyleCnt="5"/>
      <dgm:spPr/>
      <dgm:t>
        <a:bodyPr/>
        <a:lstStyle/>
        <a:p>
          <a:endParaRPr lang="ru-RU"/>
        </a:p>
      </dgm:t>
    </dgm:pt>
    <dgm:pt modelId="{C6574780-125E-4E3D-BFA1-C73F3BFEB29A}" type="pres">
      <dgm:prSet presAssocID="{827A4C3C-80A0-4F78-8FB0-24DE4ADD9B85}" presName="connTx" presStyleLbl="parChTrans1D2" presStyleIdx="3" presStyleCnt="5"/>
      <dgm:spPr/>
      <dgm:t>
        <a:bodyPr/>
        <a:lstStyle/>
        <a:p>
          <a:endParaRPr lang="ru-RU"/>
        </a:p>
      </dgm:t>
    </dgm:pt>
    <dgm:pt modelId="{0F489353-40A5-44C8-9A68-1EBD486302EB}" type="pres">
      <dgm:prSet presAssocID="{8D5BED1F-0644-4E3C-B5E2-AB3BFEC8CA61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A03B87-6AE8-47CD-8D4F-F449CC2A8837}" type="pres">
      <dgm:prSet presAssocID="{EA5E5FDB-3F70-496B-8B8C-DDAA07D84697}" presName="Name9" presStyleLbl="parChTrans1D2" presStyleIdx="4" presStyleCnt="5"/>
      <dgm:spPr/>
      <dgm:t>
        <a:bodyPr/>
        <a:lstStyle/>
        <a:p>
          <a:endParaRPr lang="ru-RU"/>
        </a:p>
      </dgm:t>
    </dgm:pt>
    <dgm:pt modelId="{973F33C0-B53D-4BFF-9EF0-1037512DC19E}" type="pres">
      <dgm:prSet presAssocID="{EA5E5FDB-3F70-496B-8B8C-DDAA07D84697}" presName="connTx" presStyleLbl="parChTrans1D2" presStyleIdx="4" presStyleCnt="5"/>
      <dgm:spPr/>
      <dgm:t>
        <a:bodyPr/>
        <a:lstStyle/>
        <a:p>
          <a:endParaRPr lang="ru-RU"/>
        </a:p>
      </dgm:t>
    </dgm:pt>
    <dgm:pt modelId="{3E422252-84ED-4DD6-9B86-DBC0AB29435F}" type="pres">
      <dgm:prSet presAssocID="{E4FD0321-DE33-4522-8DC4-A0769AE9BD91}" presName="node" presStyleLbl="node1" presStyleIdx="4" presStyleCnt="5" custRadScaleRad="101565" custRadScaleInc="-46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84ED15C-513B-40ED-AC1B-25824D7E33F3}" srcId="{C82A4DFD-A0DC-472A-AE98-402B2902C25A}" destId="{37838ED5-717F-45FC-813B-171AA017A2E6}" srcOrd="0" destOrd="0" parTransId="{7097185C-6946-4243-A026-95DD46E71711}" sibTransId="{244E0614-DB8E-4AE5-9ECE-2AD7C91B6B8D}"/>
    <dgm:cxn modelId="{357B7FB5-E971-4D93-8725-FD44658DB970}" type="presOf" srcId="{8D5BED1F-0644-4E3C-B5E2-AB3BFEC8CA61}" destId="{0F489353-40A5-44C8-9A68-1EBD486302EB}" srcOrd="0" destOrd="0" presId="urn:microsoft.com/office/officeart/2005/8/layout/radial1"/>
    <dgm:cxn modelId="{E3C66672-61F3-4C57-97BE-43ABD19DB200}" type="presOf" srcId="{37838ED5-717F-45FC-813B-171AA017A2E6}" destId="{91D50D61-23D3-47C6-A630-67C9FAE70C65}" srcOrd="0" destOrd="0" presId="urn:microsoft.com/office/officeart/2005/8/layout/radial1"/>
    <dgm:cxn modelId="{F10B41B8-9DC9-4C71-BF2C-C85E477E15FE}" type="presOf" srcId="{C82A4DFD-A0DC-472A-AE98-402B2902C25A}" destId="{530038A9-6C41-4D7A-BC56-78E5DEC6FDEA}" srcOrd="0" destOrd="0" presId="urn:microsoft.com/office/officeart/2005/8/layout/radial1"/>
    <dgm:cxn modelId="{3B457323-8BE6-481F-8D45-319AD2E1ADA6}" type="presOf" srcId="{6CA7AD6C-8180-4098-BF08-3CFF127035AD}" destId="{DA08CBFF-C0A4-437A-8BAC-8F95B1709E0C}" srcOrd="0" destOrd="0" presId="urn:microsoft.com/office/officeart/2005/8/layout/radial1"/>
    <dgm:cxn modelId="{1F1EFA52-C454-464B-A79D-5C062786C005}" srcId="{C82A4DFD-A0DC-472A-AE98-402B2902C25A}" destId="{8D5BED1F-0644-4E3C-B5E2-AB3BFEC8CA61}" srcOrd="3" destOrd="0" parTransId="{827A4C3C-80A0-4F78-8FB0-24DE4ADD9B85}" sibTransId="{38C7AA9B-4189-44F3-AC54-DE765BA2F09B}"/>
    <dgm:cxn modelId="{1CAA6812-875F-4A5F-9E8D-3B80DC555D3E}" type="presOf" srcId="{7D6DEB7A-BCC3-4188-A298-ABD4301043CD}" destId="{5750FF6B-CE81-405D-85FA-CD6B3B9DFB01}" srcOrd="0" destOrd="0" presId="urn:microsoft.com/office/officeart/2005/8/layout/radial1"/>
    <dgm:cxn modelId="{4098CC26-D2F3-4663-A1AA-B450586D8826}" srcId="{D9C3FE8F-B9FE-4F69-83DF-761FB7C9118D}" destId="{C82A4DFD-A0DC-472A-AE98-402B2902C25A}" srcOrd="0" destOrd="0" parTransId="{32C19179-586E-4DC8-99B1-05F8EB0EB89E}" sibTransId="{BF576A9D-03F8-41AF-8D6B-0228D7788EE3}"/>
    <dgm:cxn modelId="{7622DBAA-27C9-4D97-8390-6B9D1A54BEB7}" type="presOf" srcId="{7097185C-6946-4243-A026-95DD46E71711}" destId="{1E894937-E9D8-43FA-8F65-12DCA64458BD}" srcOrd="1" destOrd="0" presId="urn:microsoft.com/office/officeart/2005/8/layout/radial1"/>
    <dgm:cxn modelId="{A225C5F8-A652-43E1-BDC5-2F0A6EC9AFAD}" type="presOf" srcId="{EA5E5FDB-3F70-496B-8B8C-DDAA07D84697}" destId="{98A03B87-6AE8-47CD-8D4F-F449CC2A8837}" srcOrd="0" destOrd="0" presId="urn:microsoft.com/office/officeart/2005/8/layout/radial1"/>
    <dgm:cxn modelId="{0C2EB422-36AA-4CD0-9DCC-6EEEF1068455}" srcId="{C82A4DFD-A0DC-472A-AE98-402B2902C25A}" destId="{6CA7AD6C-8180-4098-BF08-3CFF127035AD}" srcOrd="2" destOrd="0" parTransId="{BDDC373E-0387-4AF5-89F4-3F258C22BCF7}" sibTransId="{AAF8FC64-3077-482C-A971-40D72032DBD3}"/>
    <dgm:cxn modelId="{7565DD1D-0874-45B8-BFBE-DBB3DC962E44}" type="presOf" srcId="{EA5E5FDB-3F70-496B-8B8C-DDAA07D84697}" destId="{973F33C0-B53D-4BFF-9EF0-1037512DC19E}" srcOrd="1" destOrd="0" presId="urn:microsoft.com/office/officeart/2005/8/layout/radial1"/>
    <dgm:cxn modelId="{A84F341C-9BC4-44D2-8E20-88609705A885}" srcId="{C82A4DFD-A0DC-472A-AE98-402B2902C25A}" destId="{E4FD0321-DE33-4522-8DC4-A0769AE9BD91}" srcOrd="4" destOrd="0" parTransId="{EA5E5FDB-3F70-496B-8B8C-DDAA07D84697}" sibTransId="{EBB64908-FB90-468C-8FB6-E7FCEFEE0B9B}"/>
    <dgm:cxn modelId="{681F8270-1EAF-49FA-9C86-FE158FABFC47}" type="presOf" srcId="{0EE98347-7622-4057-9FBA-3011D039103E}" destId="{3B533B1C-519F-40F2-8086-C97CBEF23B13}" srcOrd="0" destOrd="0" presId="urn:microsoft.com/office/officeart/2005/8/layout/radial1"/>
    <dgm:cxn modelId="{6B17BEDF-CC72-43B7-9AFE-0D39BB5C0B76}" type="presOf" srcId="{E4FD0321-DE33-4522-8DC4-A0769AE9BD91}" destId="{3E422252-84ED-4DD6-9B86-DBC0AB29435F}" srcOrd="0" destOrd="0" presId="urn:microsoft.com/office/officeart/2005/8/layout/radial1"/>
    <dgm:cxn modelId="{7D5042E8-F8FB-4C8B-92B0-1E428506960F}" type="presOf" srcId="{BDDC373E-0387-4AF5-89F4-3F258C22BCF7}" destId="{6B011403-CE86-4BB6-B7BF-AF31ECBA2EF1}" srcOrd="0" destOrd="0" presId="urn:microsoft.com/office/officeart/2005/8/layout/radial1"/>
    <dgm:cxn modelId="{32AD90A9-CBD0-4E88-86DC-758172ED21EF}" srcId="{C82A4DFD-A0DC-472A-AE98-402B2902C25A}" destId="{0EE98347-7622-4057-9FBA-3011D039103E}" srcOrd="1" destOrd="0" parTransId="{7D6DEB7A-BCC3-4188-A298-ABD4301043CD}" sibTransId="{14D27E66-507E-4299-8961-B3323569F11D}"/>
    <dgm:cxn modelId="{72B053C1-A99D-41B8-91CB-9E8EB364CAB1}" type="presOf" srcId="{BDDC373E-0387-4AF5-89F4-3F258C22BCF7}" destId="{957F527A-0D58-4569-AF8E-FC1C2C36F5DA}" srcOrd="1" destOrd="0" presId="urn:microsoft.com/office/officeart/2005/8/layout/radial1"/>
    <dgm:cxn modelId="{F3674A6D-2564-4435-9B17-5E14A0328C3D}" type="presOf" srcId="{827A4C3C-80A0-4F78-8FB0-24DE4ADD9B85}" destId="{41AE742E-FF2A-45EA-A576-9E7D04B2A382}" srcOrd="0" destOrd="0" presId="urn:microsoft.com/office/officeart/2005/8/layout/radial1"/>
    <dgm:cxn modelId="{90E5FA56-0473-43CB-842D-B0B3E6C109E1}" type="presOf" srcId="{7D6DEB7A-BCC3-4188-A298-ABD4301043CD}" destId="{C7041159-15A8-4BD4-8147-862B08E39FB5}" srcOrd="1" destOrd="0" presId="urn:microsoft.com/office/officeart/2005/8/layout/radial1"/>
    <dgm:cxn modelId="{ABAB8FFD-13C3-43E4-B7B7-3C9E303BA25F}" type="presOf" srcId="{D9C3FE8F-B9FE-4F69-83DF-761FB7C9118D}" destId="{64555935-1FF2-4898-8FEE-8A1BB01D7C69}" srcOrd="0" destOrd="0" presId="urn:microsoft.com/office/officeart/2005/8/layout/radial1"/>
    <dgm:cxn modelId="{74063A24-A569-4DAB-A03E-F51AF8A5A76B}" type="presOf" srcId="{827A4C3C-80A0-4F78-8FB0-24DE4ADD9B85}" destId="{C6574780-125E-4E3D-BFA1-C73F3BFEB29A}" srcOrd="1" destOrd="0" presId="urn:microsoft.com/office/officeart/2005/8/layout/radial1"/>
    <dgm:cxn modelId="{2C4878C9-0FC2-480E-A5F1-5BCA4D972CD4}" type="presOf" srcId="{7097185C-6946-4243-A026-95DD46E71711}" destId="{89F2925B-2F8E-4906-9D70-6CE74A3CBBD2}" srcOrd="0" destOrd="0" presId="urn:microsoft.com/office/officeart/2005/8/layout/radial1"/>
    <dgm:cxn modelId="{E9BBF84A-9D1F-47ED-A4B9-C77C9D92DB0E}" type="presParOf" srcId="{64555935-1FF2-4898-8FEE-8A1BB01D7C69}" destId="{530038A9-6C41-4D7A-BC56-78E5DEC6FDEA}" srcOrd="0" destOrd="0" presId="urn:microsoft.com/office/officeart/2005/8/layout/radial1"/>
    <dgm:cxn modelId="{CB4CE7AB-8D5D-414F-8A8B-478A0C11FC6A}" type="presParOf" srcId="{64555935-1FF2-4898-8FEE-8A1BB01D7C69}" destId="{89F2925B-2F8E-4906-9D70-6CE74A3CBBD2}" srcOrd="1" destOrd="0" presId="urn:microsoft.com/office/officeart/2005/8/layout/radial1"/>
    <dgm:cxn modelId="{4D4F3E02-B82F-40B3-A04E-950E4256CE1E}" type="presParOf" srcId="{89F2925B-2F8E-4906-9D70-6CE74A3CBBD2}" destId="{1E894937-E9D8-43FA-8F65-12DCA64458BD}" srcOrd="0" destOrd="0" presId="urn:microsoft.com/office/officeart/2005/8/layout/radial1"/>
    <dgm:cxn modelId="{42665988-C7F5-4763-A7DE-72352761463D}" type="presParOf" srcId="{64555935-1FF2-4898-8FEE-8A1BB01D7C69}" destId="{91D50D61-23D3-47C6-A630-67C9FAE70C65}" srcOrd="2" destOrd="0" presId="urn:microsoft.com/office/officeart/2005/8/layout/radial1"/>
    <dgm:cxn modelId="{2DA664BC-C1EF-4D0C-A540-23D0BDFAF711}" type="presParOf" srcId="{64555935-1FF2-4898-8FEE-8A1BB01D7C69}" destId="{5750FF6B-CE81-405D-85FA-CD6B3B9DFB01}" srcOrd="3" destOrd="0" presId="urn:microsoft.com/office/officeart/2005/8/layout/radial1"/>
    <dgm:cxn modelId="{478F90CB-3C57-4B20-8601-09173AB73102}" type="presParOf" srcId="{5750FF6B-CE81-405D-85FA-CD6B3B9DFB01}" destId="{C7041159-15A8-4BD4-8147-862B08E39FB5}" srcOrd="0" destOrd="0" presId="urn:microsoft.com/office/officeart/2005/8/layout/radial1"/>
    <dgm:cxn modelId="{2F584441-6D41-41B3-9B1B-FD24CDB7E87C}" type="presParOf" srcId="{64555935-1FF2-4898-8FEE-8A1BB01D7C69}" destId="{3B533B1C-519F-40F2-8086-C97CBEF23B13}" srcOrd="4" destOrd="0" presId="urn:microsoft.com/office/officeart/2005/8/layout/radial1"/>
    <dgm:cxn modelId="{A44B9E51-B935-4C3D-8812-196DFDCAA0D5}" type="presParOf" srcId="{64555935-1FF2-4898-8FEE-8A1BB01D7C69}" destId="{6B011403-CE86-4BB6-B7BF-AF31ECBA2EF1}" srcOrd="5" destOrd="0" presId="urn:microsoft.com/office/officeart/2005/8/layout/radial1"/>
    <dgm:cxn modelId="{EBE41916-8C47-4323-A26D-062EB5635533}" type="presParOf" srcId="{6B011403-CE86-4BB6-B7BF-AF31ECBA2EF1}" destId="{957F527A-0D58-4569-AF8E-FC1C2C36F5DA}" srcOrd="0" destOrd="0" presId="urn:microsoft.com/office/officeart/2005/8/layout/radial1"/>
    <dgm:cxn modelId="{6444C32B-5004-4E91-ABC5-DAA68FE26900}" type="presParOf" srcId="{64555935-1FF2-4898-8FEE-8A1BB01D7C69}" destId="{DA08CBFF-C0A4-437A-8BAC-8F95B1709E0C}" srcOrd="6" destOrd="0" presId="urn:microsoft.com/office/officeart/2005/8/layout/radial1"/>
    <dgm:cxn modelId="{CDF8ECB1-A7A3-4173-8703-18CBCCF304B9}" type="presParOf" srcId="{64555935-1FF2-4898-8FEE-8A1BB01D7C69}" destId="{41AE742E-FF2A-45EA-A576-9E7D04B2A382}" srcOrd="7" destOrd="0" presId="urn:microsoft.com/office/officeart/2005/8/layout/radial1"/>
    <dgm:cxn modelId="{6C304D3E-8C34-49AA-8C89-4656B72D61EF}" type="presParOf" srcId="{41AE742E-FF2A-45EA-A576-9E7D04B2A382}" destId="{C6574780-125E-4E3D-BFA1-C73F3BFEB29A}" srcOrd="0" destOrd="0" presId="urn:microsoft.com/office/officeart/2005/8/layout/radial1"/>
    <dgm:cxn modelId="{B3682770-1DFE-4CFB-A3C6-FE33D044F026}" type="presParOf" srcId="{64555935-1FF2-4898-8FEE-8A1BB01D7C69}" destId="{0F489353-40A5-44C8-9A68-1EBD486302EB}" srcOrd="8" destOrd="0" presId="urn:microsoft.com/office/officeart/2005/8/layout/radial1"/>
    <dgm:cxn modelId="{488B4F39-9290-4EA8-B4E3-EDECD7D85CFA}" type="presParOf" srcId="{64555935-1FF2-4898-8FEE-8A1BB01D7C69}" destId="{98A03B87-6AE8-47CD-8D4F-F449CC2A8837}" srcOrd="9" destOrd="0" presId="urn:microsoft.com/office/officeart/2005/8/layout/radial1"/>
    <dgm:cxn modelId="{F9DE42BA-0295-47DF-AA24-86733A81C2EF}" type="presParOf" srcId="{98A03B87-6AE8-47CD-8D4F-F449CC2A8837}" destId="{973F33C0-B53D-4BFF-9EF0-1037512DC19E}" srcOrd="0" destOrd="0" presId="urn:microsoft.com/office/officeart/2005/8/layout/radial1"/>
    <dgm:cxn modelId="{8E2F37B3-E7A4-444D-909F-1B0D35F20989}" type="presParOf" srcId="{64555935-1FF2-4898-8FEE-8A1BB01D7C69}" destId="{3E422252-84ED-4DD6-9B86-DBC0AB29435F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30038A9-6C41-4D7A-BC56-78E5DEC6FDEA}">
      <dsp:nvSpPr>
        <dsp:cNvPr id="0" name=""/>
        <dsp:cNvSpPr/>
      </dsp:nvSpPr>
      <dsp:spPr>
        <a:xfrm>
          <a:off x="3059059" y="2274913"/>
          <a:ext cx="2201178" cy="2177329"/>
        </a:xfrm>
        <a:prstGeom prst="ellipse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R="0"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baseline="0" dirty="0" smtClean="0">
              <a:solidFill>
                <a:srgbClr val="000000"/>
              </a:solidFill>
              <a:latin typeface="Arial"/>
            </a:rPr>
            <a:t>Эксперименты</a:t>
          </a:r>
        </a:p>
        <a:p>
          <a:pPr marR="0"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baseline="0" dirty="0" smtClean="0">
              <a:solidFill>
                <a:srgbClr val="000000"/>
              </a:solidFill>
              <a:latin typeface="Arial"/>
            </a:rPr>
            <a:t>и опыты</a:t>
          </a:r>
        </a:p>
        <a:p>
          <a:pPr marR="0"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baseline="0" dirty="0" smtClean="0">
              <a:solidFill>
                <a:srgbClr val="000000"/>
              </a:solidFill>
              <a:latin typeface="Arial"/>
            </a:rPr>
            <a:t>в </a:t>
          </a:r>
          <a:r>
            <a:rPr lang="ru-RU" sz="1600" b="1" kern="1200" baseline="0" dirty="0" err="1" smtClean="0">
              <a:solidFill>
                <a:srgbClr val="000000"/>
              </a:solidFill>
              <a:latin typeface="Arial"/>
            </a:rPr>
            <a:t>д</a:t>
          </a:r>
          <a:r>
            <a:rPr lang="ru-RU" sz="1600" b="1" kern="1200" baseline="0" dirty="0" smtClean="0">
              <a:solidFill>
                <a:srgbClr val="000000"/>
              </a:solidFill>
              <a:latin typeface="Arial"/>
            </a:rPr>
            <a:t>/с.</a:t>
          </a:r>
          <a:endParaRPr lang="ru-RU" sz="1600" b="1" kern="1200" dirty="0" smtClean="0"/>
        </a:p>
      </dsp:txBody>
      <dsp:txXfrm>
        <a:off x="3059059" y="2274913"/>
        <a:ext cx="2201178" cy="2177329"/>
      </dsp:txXfrm>
    </dsp:sp>
    <dsp:sp modelId="{89F2925B-2F8E-4906-9D70-6CE74A3CBBD2}">
      <dsp:nvSpPr>
        <dsp:cNvPr id="0" name=""/>
        <dsp:cNvSpPr/>
      </dsp:nvSpPr>
      <dsp:spPr>
        <a:xfrm rot="16170575">
          <a:off x="3945082" y="2051265"/>
          <a:ext cx="407013" cy="40375"/>
        </a:xfrm>
        <a:custGeom>
          <a:avLst/>
          <a:gdLst/>
          <a:ahLst/>
          <a:cxnLst/>
          <a:rect l="0" t="0" r="0" b="0"/>
          <a:pathLst>
            <a:path>
              <a:moveTo>
                <a:pt x="0" y="20187"/>
              </a:moveTo>
              <a:lnTo>
                <a:pt x="407013" y="2018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6170575">
        <a:off x="4138413" y="2061278"/>
        <a:ext cx="20350" cy="20350"/>
      </dsp:txXfrm>
    </dsp:sp>
    <dsp:sp modelId="{91D50D61-23D3-47C6-A630-67C9FAE70C65}">
      <dsp:nvSpPr>
        <dsp:cNvPr id="0" name=""/>
        <dsp:cNvSpPr/>
      </dsp:nvSpPr>
      <dsp:spPr>
        <a:xfrm>
          <a:off x="3205818" y="1903"/>
          <a:ext cx="1866085" cy="1866085"/>
        </a:xfrm>
        <a:prstGeom prst="ellipse">
          <a:avLst/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R="0"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i="0" kern="1200" baseline="0" dirty="0" smtClean="0">
              <a:solidFill>
                <a:srgbClr val="000000"/>
              </a:solidFill>
              <a:latin typeface="Arial"/>
            </a:rPr>
            <a:t>С песком,</a:t>
          </a:r>
        </a:p>
        <a:p>
          <a:pPr marR="0"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i="0" kern="1200" baseline="0" dirty="0" smtClean="0">
              <a:solidFill>
                <a:srgbClr val="000000"/>
              </a:solidFill>
              <a:latin typeface="Arial"/>
            </a:rPr>
            <a:t>почвой,</a:t>
          </a:r>
        </a:p>
        <a:p>
          <a:pPr marR="0"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i="0" kern="1200" baseline="0" dirty="0" smtClean="0">
              <a:solidFill>
                <a:srgbClr val="000000"/>
              </a:solidFill>
              <a:latin typeface="Arial"/>
            </a:rPr>
            <a:t>глиной</a:t>
          </a:r>
          <a:endParaRPr lang="ru-RU" sz="2100" b="1" i="0" kern="1200" dirty="0" smtClean="0"/>
        </a:p>
      </dsp:txBody>
      <dsp:txXfrm>
        <a:off x="3205818" y="1903"/>
        <a:ext cx="1866085" cy="1866085"/>
      </dsp:txXfrm>
    </dsp:sp>
    <dsp:sp modelId="{5750FF6B-CE81-405D-85FA-CD6B3B9DFB01}">
      <dsp:nvSpPr>
        <dsp:cNvPr id="0" name=""/>
        <dsp:cNvSpPr/>
      </dsp:nvSpPr>
      <dsp:spPr>
        <a:xfrm rot="20552203">
          <a:off x="5199514" y="2955117"/>
          <a:ext cx="388672" cy="40375"/>
        </a:xfrm>
        <a:custGeom>
          <a:avLst/>
          <a:gdLst/>
          <a:ahLst/>
          <a:cxnLst/>
          <a:rect l="0" t="0" r="0" b="0"/>
          <a:pathLst>
            <a:path>
              <a:moveTo>
                <a:pt x="0" y="20187"/>
              </a:moveTo>
              <a:lnTo>
                <a:pt x="388672" y="2018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20552203">
        <a:off x="5384134" y="2965588"/>
        <a:ext cx="19433" cy="19433"/>
      </dsp:txXfrm>
    </dsp:sp>
    <dsp:sp modelId="{3B533B1C-519F-40F2-8086-C97CBEF23B13}">
      <dsp:nvSpPr>
        <dsp:cNvPr id="0" name=""/>
        <dsp:cNvSpPr/>
      </dsp:nvSpPr>
      <dsp:spPr>
        <a:xfrm>
          <a:off x="5536226" y="1703942"/>
          <a:ext cx="1866085" cy="1866085"/>
        </a:xfrm>
        <a:prstGeom prst="ellipse">
          <a:avLst/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R="0"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baseline="0" dirty="0" smtClean="0">
              <a:solidFill>
                <a:srgbClr val="000000"/>
              </a:solidFill>
              <a:latin typeface="Arial"/>
            </a:rPr>
            <a:t>С воздухом</a:t>
          </a:r>
          <a:endParaRPr lang="ru-RU" sz="2100" b="1" kern="1200" dirty="0" smtClean="0"/>
        </a:p>
      </dsp:txBody>
      <dsp:txXfrm>
        <a:off x="5536226" y="1703942"/>
        <a:ext cx="1866085" cy="1866085"/>
      </dsp:txXfrm>
    </dsp:sp>
    <dsp:sp modelId="{6B011403-CE86-4BB6-B7BF-AF31ECBA2EF1}">
      <dsp:nvSpPr>
        <dsp:cNvPr id="0" name=""/>
        <dsp:cNvSpPr/>
      </dsp:nvSpPr>
      <dsp:spPr>
        <a:xfrm rot="3259686">
          <a:off x="4708859" y="4402495"/>
          <a:ext cx="422092" cy="40375"/>
        </a:xfrm>
        <a:custGeom>
          <a:avLst/>
          <a:gdLst/>
          <a:ahLst/>
          <a:cxnLst/>
          <a:rect l="0" t="0" r="0" b="0"/>
          <a:pathLst>
            <a:path>
              <a:moveTo>
                <a:pt x="0" y="20187"/>
              </a:moveTo>
              <a:lnTo>
                <a:pt x="422092" y="2018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3259686">
        <a:off x="4909352" y="4412130"/>
        <a:ext cx="21104" cy="21104"/>
      </dsp:txXfrm>
    </dsp:sp>
    <dsp:sp modelId="{DA08CBFF-C0A4-437A-8BAC-8F95B1709E0C}">
      <dsp:nvSpPr>
        <dsp:cNvPr id="0" name=""/>
        <dsp:cNvSpPr/>
      </dsp:nvSpPr>
      <dsp:spPr>
        <a:xfrm>
          <a:off x="4654029" y="4419063"/>
          <a:ext cx="1866085" cy="1866085"/>
        </a:xfrm>
        <a:prstGeom prst="ellipse">
          <a:avLst/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R="0"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baseline="0" dirty="0" smtClean="0">
              <a:solidFill>
                <a:srgbClr val="000000"/>
              </a:solidFill>
              <a:latin typeface="Arial"/>
            </a:rPr>
            <a:t>С водой</a:t>
          </a:r>
          <a:endParaRPr lang="ru-RU" sz="2100" b="1" kern="1200" dirty="0" smtClean="0"/>
        </a:p>
      </dsp:txBody>
      <dsp:txXfrm>
        <a:off x="4654029" y="4419063"/>
        <a:ext cx="1866085" cy="1866085"/>
      </dsp:txXfrm>
    </dsp:sp>
    <dsp:sp modelId="{41AE742E-FF2A-45EA-A576-9E7D04B2A382}">
      <dsp:nvSpPr>
        <dsp:cNvPr id="0" name=""/>
        <dsp:cNvSpPr/>
      </dsp:nvSpPr>
      <dsp:spPr>
        <a:xfrm rot="7540314">
          <a:off x="3188346" y="4402495"/>
          <a:ext cx="422092" cy="40375"/>
        </a:xfrm>
        <a:custGeom>
          <a:avLst/>
          <a:gdLst/>
          <a:ahLst/>
          <a:cxnLst/>
          <a:rect l="0" t="0" r="0" b="0"/>
          <a:pathLst>
            <a:path>
              <a:moveTo>
                <a:pt x="0" y="20187"/>
              </a:moveTo>
              <a:lnTo>
                <a:pt x="422092" y="2018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7540314">
        <a:off x="3388840" y="4412130"/>
        <a:ext cx="21104" cy="21104"/>
      </dsp:txXfrm>
    </dsp:sp>
    <dsp:sp modelId="{0F489353-40A5-44C8-9A68-1EBD486302EB}">
      <dsp:nvSpPr>
        <dsp:cNvPr id="0" name=""/>
        <dsp:cNvSpPr/>
      </dsp:nvSpPr>
      <dsp:spPr>
        <a:xfrm>
          <a:off x="1799182" y="4419063"/>
          <a:ext cx="1866085" cy="1866085"/>
        </a:xfrm>
        <a:prstGeom prst="ellipse">
          <a:avLst/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R="0"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baseline="0" dirty="0" smtClean="0">
              <a:solidFill>
                <a:srgbClr val="000000"/>
              </a:solidFill>
              <a:latin typeface="Arial"/>
            </a:rPr>
            <a:t>Со снегом</a:t>
          </a:r>
        </a:p>
        <a:p>
          <a:pPr marR="0"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baseline="0" dirty="0" smtClean="0">
              <a:solidFill>
                <a:srgbClr val="000000"/>
              </a:solidFill>
              <a:latin typeface="Arial"/>
            </a:rPr>
            <a:t>и льдом</a:t>
          </a:r>
          <a:endParaRPr lang="ru-RU" sz="2100" b="1" kern="1200" dirty="0" smtClean="0"/>
        </a:p>
      </dsp:txBody>
      <dsp:txXfrm>
        <a:off x="1799182" y="4419063"/>
        <a:ext cx="1866085" cy="1866085"/>
      </dsp:txXfrm>
    </dsp:sp>
    <dsp:sp modelId="{98A03B87-6AE8-47CD-8D4F-F449CC2A8837}">
      <dsp:nvSpPr>
        <dsp:cNvPr id="0" name=""/>
        <dsp:cNvSpPr/>
      </dsp:nvSpPr>
      <dsp:spPr>
        <a:xfrm rot="11746580">
          <a:off x="2682269" y="2986334"/>
          <a:ext cx="427156" cy="40375"/>
        </a:xfrm>
        <a:custGeom>
          <a:avLst/>
          <a:gdLst/>
          <a:ahLst/>
          <a:cxnLst/>
          <a:rect l="0" t="0" r="0" b="0"/>
          <a:pathLst>
            <a:path>
              <a:moveTo>
                <a:pt x="0" y="20187"/>
              </a:moveTo>
              <a:lnTo>
                <a:pt x="427156" y="2018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1746580">
        <a:off x="2885168" y="2995843"/>
        <a:ext cx="21357" cy="21357"/>
      </dsp:txXfrm>
    </dsp:sp>
    <dsp:sp modelId="{3E422252-84ED-4DD6-9B86-DBC0AB29435F}">
      <dsp:nvSpPr>
        <dsp:cNvPr id="0" name=""/>
        <dsp:cNvSpPr/>
      </dsp:nvSpPr>
      <dsp:spPr>
        <a:xfrm>
          <a:off x="859376" y="1761733"/>
          <a:ext cx="1866085" cy="1866085"/>
        </a:xfrm>
        <a:prstGeom prst="ellipse">
          <a:avLst/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R="0"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baseline="0" dirty="0" smtClean="0">
              <a:solidFill>
                <a:srgbClr val="000000"/>
              </a:solidFill>
              <a:latin typeface="Arial"/>
            </a:rPr>
            <a:t>С фауной </a:t>
          </a:r>
        </a:p>
        <a:p>
          <a:pPr marR="0"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baseline="0" dirty="0" smtClean="0">
              <a:solidFill>
                <a:srgbClr val="000000"/>
              </a:solidFill>
              <a:latin typeface="Arial"/>
            </a:rPr>
            <a:t>и флорой</a:t>
          </a:r>
          <a:endParaRPr lang="ru-RU" sz="2100" b="1" kern="1200" dirty="0" smtClean="0"/>
        </a:p>
      </dsp:txBody>
      <dsp:txXfrm>
        <a:off x="859376" y="1761733"/>
        <a:ext cx="1866085" cy="18660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5F2C13-A923-43F6-A6B8-197E092D0916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2DB25A-5FEC-4489-A8AC-A55A2DCCA90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B0C61D-0CDE-490C-A1CB-70DB2F55B891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57051-13FE-4CB4-8303-29426696FE97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C6319-0009-410F-A36F-B7BC7D9E8B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57051-13FE-4CB4-8303-29426696FE97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C6319-0009-410F-A36F-B7BC7D9E8B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57051-13FE-4CB4-8303-29426696FE97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C6319-0009-410F-A36F-B7BC7D9E8B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57051-13FE-4CB4-8303-29426696FE97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C6319-0009-410F-A36F-B7BC7D9E8B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57051-13FE-4CB4-8303-29426696FE97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C6319-0009-410F-A36F-B7BC7D9E8B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57051-13FE-4CB4-8303-29426696FE97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C6319-0009-410F-A36F-B7BC7D9E8B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57051-13FE-4CB4-8303-29426696FE97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C6319-0009-410F-A36F-B7BC7D9E8B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57051-13FE-4CB4-8303-29426696FE97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C6319-0009-410F-A36F-B7BC7D9E8B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57051-13FE-4CB4-8303-29426696FE97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C6319-0009-410F-A36F-B7BC7D9E8B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57051-13FE-4CB4-8303-29426696FE97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C6319-0009-410F-A36F-B7BC7D9E8B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57051-13FE-4CB4-8303-29426696FE97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C6319-0009-410F-A36F-B7BC7D9E8B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FEAC15EC-7305-4FD5-A33A-4875D546DC69}" type="datetimeFigureOut">
              <a:rPr lang="ru-RU" smtClean="0">
                <a:solidFill>
                  <a:srgbClr val="464653"/>
                </a:solidFill>
              </a:rPr>
              <a:pPr/>
              <a:t>11.03.2016</a:t>
            </a:fld>
            <a:endParaRPr lang="ru-RU">
              <a:solidFill>
                <a:srgbClr val="464653"/>
              </a:solidFill>
            </a:endParaRPr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>
              <a:solidFill>
                <a:srgbClr val="464653"/>
              </a:solidFill>
            </a:endParaRPr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A757A1A4-1CC3-4D55-8EAE-AA13D15CC705}" type="slidenum">
              <a:rPr lang="ru-RU" smtClean="0">
                <a:solidFill>
                  <a:srgbClr val="464653"/>
                </a:solidFill>
              </a:rPr>
              <a:pPr/>
              <a:t>‹#›</a:t>
            </a:fld>
            <a:endParaRPr lang="ru-RU">
              <a:solidFill>
                <a:srgbClr val="464653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C15EC-7305-4FD5-A33A-4875D546DC69}" type="datetimeFigureOut">
              <a:rPr lang="ru-RU" smtClean="0">
                <a:solidFill>
                  <a:srgbClr val="464653"/>
                </a:solidFill>
              </a:rPr>
              <a:pPr/>
              <a:t>11.03.2016</a:t>
            </a:fld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7A1A4-1CC3-4D55-8EAE-AA13D15CC705}" type="slidenum">
              <a:rPr lang="ru-RU" smtClean="0">
                <a:solidFill>
                  <a:srgbClr val="464653"/>
                </a:solidFill>
              </a:rPr>
              <a:pPr/>
              <a:t>‹#›</a:t>
            </a:fld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FEAC15EC-7305-4FD5-A33A-4875D546DC69}" type="datetimeFigureOut">
              <a:rPr lang="ru-RU" smtClean="0">
                <a:solidFill>
                  <a:srgbClr val="464653"/>
                </a:solidFill>
              </a:rPr>
              <a:pPr/>
              <a:t>11.03.2016</a:t>
            </a:fld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A757A1A4-1CC3-4D55-8EAE-AA13D15CC705}" type="slidenum">
              <a:rPr lang="ru-RU" smtClean="0">
                <a:solidFill>
                  <a:srgbClr val="464653"/>
                </a:solidFill>
              </a:rPr>
              <a:pPr/>
              <a:t>‹#›</a:t>
            </a:fld>
            <a:endParaRPr lang="ru-RU">
              <a:solidFill>
                <a:srgbClr val="464653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C15EC-7305-4FD5-A33A-4875D546DC69}" type="datetimeFigureOut">
              <a:rPr lang="ru-RU" smtClean="0">
                <a:solidFill>
                  <a:srgbClr val="464653"/>
                </a:solidFill>
              </a:rPr>
              <a:pPr/>
              <a:t>11.03.2016</a:t>
            </a:fld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64653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7A1A4-1CC3-4D55-8EAE-AA13D15CC705}" type="slidenum">
              <a:rPr lang="ru-RU" smtClean="0">
                <a:solidFill>
                  <a:srgbClr val="464653"/>
                </a:solidFill>
              </a:rPr>
              <a:pPr/>
              <a:t>‹#›</a:t>
            </a:fld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C15EC-7305-4FD5-A33A-4875D546DC69}" type="datetimeFigureOut">
              <a:rPr lang="ru-RU" smtClean="0">
                <a:solidFill>
                  <a:srgbClr val="464653"/>
                </a:solidFill>
              </a:rPr>
              <a:pPr/>
              <a:t>11.03.2016</a:t>
            </a:fld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64653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7A1A4-1CC3-4D55-8EAE-AA13D15CC705}" type="slidenum">
              <a:rPr lang="ru-RU" smtClean="0">
                <a:solidFill>
                  <a:srgbClr val="464653"/>
                </a:solidFill>
              </a:rPr>
              <a:pPr/>
              <a:t>‹#›</a:t>
            </a:fld>
            <a:endParaRPr lang="ru-RU">
              <a:solidFill>
                <a:srgbClr val="464653"/>
              </a:solidFill>
            </a:endParaRP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C15EC-7305-4FD5-A33A-4875D546DC69}" type="datetimeFigureOut">
              <a:rPr lang="ru-RU" smtClean="0">
                <a:solidFill>
                  <a:srgbClr val="464653"/>
                </a:solidFill>
              </a:rPr>
              <a:pPr/>
              <a:t>11.03.2016</a:t>
            </a:fld>
            <a:endParaRPr lang="ru-RU">
              <a:solidFill>
                <a:srgbClr val="464653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7A1A4-1CC3-4D55-8EAE-AA13D15CC705}" type="slidenum">
              <a:rPr lang="ru-RU" smtClean="0">
                <a:solidFill>
                  <a:srgbClr val="464653"/>
                </a:solidFill>
              </a:rPr>
              <a:pPr/>
              <a:t>‹#›</a:t>
            </a:fld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C15EC-7305-4FD5-A33A-4875D546DC69}" type="datetimeFigureOut">
              <a:rPr lang="ru-RU" smtClean="0">
                <a:solidFill>
                  <a:srgbClr val="464653"/>
                </a:solidFill>
              </a:rPr>
              <a:pPr/>
              <a:t>11.03.2016</a:t>
            </a:fld>
            <a:endParaRPr lang="ru-RU">
              <a:solidFill>
                <a:srgbClr val="464653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64653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7A1A4-1CC3-4D55-8EAE-AA13D15CC705}" type="slidenum">
              <a:rPr lang="ru-RU" smtClean="0">
                <a:solidFill>
                  <a:srgbClr val="464653"/>
                </a:solidFill>
              </a:rPr>
              <a:pPr/>
              <a:t>‹#›</a:t>
            </a:fld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C15EC-7305-4FD5-A33A-4875D546DC69}" type="datetimeFigureOut">
              <a:rPr lang="ru-RU" smtClean="0">
                <a:solidFill>
                  <a:srgbClr val="464653"/>
                </a:solidFill>
              </a:rPr>
              <a:pPr/>
              <a:t>11.03.2016</a:t>
            </a:fld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64653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7A1A4-1CC3-4D55-8EAE-AA13D15CC705}" type="slidenum">
              <a:rPr lang="ru-RU" smtClean="0">
                <a:solidFill>
                  <a:srgbClr val="464653"/>
                </a:solidFill>
              </a:rPr>
              <a:pPr/>
              <a:t>‹#›</a:t>
            </a:fld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C15EC-7305-4FD5-A33A-4875D546DC69}" type="datetimeFigureOut">
              <a:rPr lang="ru-RU" smtClean="0">
                <a:solidFill>
                  <a:srgbClr val="464653"/>
                </a:solidFill>
              </a:rPr>
              <a:pPr/>
              <a:t>11.03.2016</a:t>
            </a:fld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64653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7A1A4-1CC3-4D55-8EAE-AA13D15CC705}" type="slidenum">
              <a:rPr lang="ru-RU" smtClean="0">
                <a:solidFill>
                  <a:srgbClr val="464653"/>
                </a:solidFill>
              </a:rPr>
              <a:pPr/>
              <a:t>‹#›</a:t>
            </a:fld>
            <a:endParaRPr lang="ru-RU">
              <a:solidFill>
                <a:srgbClr val="464653"/>
              </a:solidFill>
            </a:endParaRP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C15EC-7305-4FD5-A33A-4875D546DC69}" type="datetimeFigureOut">
              <a:rPr lang="ru-RU" smtClean="0">
                <a:solidFill>
                  <a:srgbClr val="464653"/>
                </a:solidFill>
              </a:rPr>
              <a:pPr/>
              <a:t>11.03.2016</a:t>
            </a:fld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7A1A4-1CC3-4D55-8EAE-AA13D15CC705}" type="slidenum">
              <a:rPr lang="ru-RU" smtClean="0">
                <a:solidFill>
                  <a:srgbClr val="464653"/>
                </a:solidFill>
              </a:rPr>
              <a:pPr/>
              <a:t>‹#›</a:t>
            </a:fld>
            <a:endParaRPr lang="ru-RU">
              <a:solidFill>
                <a:srgbClr val="464653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C15EC-7305-4FD5-A33A-4875D546DC69}" type="datetimeFigureOut">
              <a:rPr lang="ru-RU" smtClean="0">
                <a:solidFill>
                  <a:srgbClr val="464653"/>
                </a:solidFill>
              </a:rPr>
              <a:pPr/>
              <a:t>11.03.2016</a:t>
            </a:fld>
            <a:endParaRPr lang="ru-RU">
              <a:solidFill>
                <a:srgbClr val="464653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64653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7A1A4-1CC3-4D55-8EAE-AA13D15CC705}" type="slidenum">
              <a:rPr lang="ru-RU" smtClean="0">
                <a:solidFill>
                  <a:srgbClr val="464653"/>
                </a:solidFill>
              </a:rPr>
              <a:pPr/>
              <a:t>‹#›</a:t>
            </a:fld>
            <a:endParaRPr lang="ru-RU">
              <a:solidFill>
                <a:srgbClr val="464653"/>
              </a:solidFill>
            </a:endParaRPr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F57051-13FE-4CB4-8303-29426696FE97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8C6319-0009-410F-A36F-B7BC7D9E8BB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EAC15EC-7305-4FD5-A33A-4875D546DC69}" type="datetimeFigureOut">
              <a:rPr lang="ru-RU" smtClean="0">
                <a:solidFill>
                  <a:srgbClr val="464653"/>
                </a:solidFill>
              </a:rPr>
              <a:pPr/>
              <a:t>11.03.2016</a:t>
            </a:fld>
            <a:endParaRPr lang="ru-RU">
              <a:solidFill>
                <a:srgbClr val="464653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>
              <a:solidFill>
                <a:srgbClr val="464653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757A1A4-1CC3-4D55-8EAE-AA13D15CC705}" type="slidenum">
              <a:rPr lang="ru-RU" smtClean="0">
                <a:solidFill>
                  <a:srgbClr val="464653"/>
                </a:solidFill>
              </a:rPr>
              <a:pPr/>
              <a:t>‹#›</a:t>
            </a:fld>
            <a:endParaRPr lang="ru-RU">
              <a:solidFill>
                <a:srgbClr val="464653"/>
              </a:solidFill>
            </a:endParaRPr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214291"/>
            <a:ext cx="7772400" cy="1571635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Развитие познавательной активности ребенка посредством экспериментально-исследовательской деятельности</a:t>
            </a:r>
            <a:endParaRPr lang="ru-RU" sz="2400" dirty="0"/>
          </a:p>
        </p:txBody>
      </p:sp>
      <p:sp>
        <p:nvSpPr>
          <p:cNvPr id="5" name="Содержимое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i="1" dirty="0" smtClean="0"/>
              <a:t> </a:t>
            </a:r>
            <a:endParaRPr lang="ru-RU" dirty="0"/>
          </a:p>
        </p:txBody>
      </p:sp>
      <p:pic>
        <p:nvPicPr>
          <p:cNvPr id="6" name="Содержимое 4" descr="22894_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86050" y="1928802"/>
            <a:ext cx="3017309" cy="4525963"/>
          </a:xfrm>
          <a:prstGeom prst="rect">
            <a:avLst/>
          </a:prstGeom>
          <a:ln>
            <a:solidFill>
              <a:schemeClr val="tx1"/>
            </a:solidFill>
            <a:prstDash val="solid"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692696"/>
            <a:ext cx="3610744" cy="5433467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    «Люди, научившиеся наблюдениям и опытам, приобретают способность самим ставить вопросы и получать на них фактические ответы, оказываясь на более высоком умственном уровне в сравнении с теми, кто такой школы не прошёл»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  К.А.Тимирязев</a:t>
            </a:r>
            <a:endParaRPr lang="ru-RU" dirty="0"/>
          </a:p>
        </p:txBody>
      </p:sp>
      <p:pic>
        <p:nvPicPr>
          <p:cNvPr id="5" name="Содержимое 5" descr="provette_architetto_fran_01.pn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499992" y="1052736"/>
            <a:ext cx="4038600" cy="411577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115616" y="332656"/>
            <a:ext cx="7704856" cy="1440160"/>
          </a:xfrm>
        </p:spPr>
        <p:txBody>
          <a:bodyPr/>
          <a:lstStyle/>
          <a:p>
            <a:r>
              <a:rPr lang="ru-RU" sz="3200" dirty="0" smtClean="0"/>
              <a:t>Дошкольники – прирожденные исследователи. </a:t>
            </a:r>
            <a:endParaRPr lang="ru-RU" sz="3200" dirty="0"/>
          </a:p>
        </p:txBody>
      </p:sp>
      <p:pic>
        <p:nvPicPr>
          <p:cNvPr id="13" name="Picture 7" descr="MC900434411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429000"/>
            <a:ext cx="2232248" cy="2376264"/>
          </a:xfrm>
          <a:prstGeom prst="rect">
            <a:avLst/>
          </a:prstGeom>
          <a:noFill/>
        </p:spPr>
      </p:pic>
      <p:pic>
        <p:nvPicPr>
          <p:cNvPr id="8" name="Содержимое 7" descr="DSC03644.JPG"/>
          <p:cNvPicPr>
            <a:picLocks noGrp="1" noChangeAspect="1"/>
          </p:cNvPicPr>
          <p:nvPr>
            <p:ph sz="quarter" idx="1"/>
          </p:nvPr>
        </p:nvPicPr>
        <p:blipFill>
          <a:blip r:embed="rId4" cstate="print"/>
          <a:stretch>
            <a:fillRect/>
          </a:stretch>
        </p:blipFill>
        <p:spPr>
          <a:xfrm>
            <a:off x="2987824" y="1844824"/>
            <a:ext cx="5715000" cy="42862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Цель и задачи экспериментирования: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1252736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b="1" dirty="0" smtClean="0"/>
              <a:t>цель</a:t>
            </a:r>
            <a:r>
              <a:rPr lang="ru-RU" dirty="0" smtClean="0"/>
              <a:t>:</a:t>
            </a:r>
          </a:p>
          <a:p>
            <a:r>
              <a:rPr lang="ru-RU" dirty="0" smtClean="0"/>
              <a:t>создание условий в детском саду для формирования основного целостного мировидения ребенка </a:t>
            </a:r>
            <a:r>
              <a:rPr lang="ru-RU" dirty="0" smtClean="0"/>
              <a:t>дошкольного </a:t>
            </a:r>
            <a:r>
              <a:rPr lang="ru-RU" dirty="0" smtClean="0"/>
              <a:t>возраста средствами  эксперимента.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b="1" dirty="0" smtClean="0"/>
              <a:t>задачи:</a:t>
            </a:r>
            <a:endParaRPr lang="ru-RU" dirty="0" smtClean="0"/>
          </a:p>
          <a:p>
            <a:pPr lvl="0"/>
            <a:r>
              <a:rPr lang="ru-RU" dirty="0" smtClean="0"/>
              <a:t>углублять представления детей о живой и неживой природе;</a:t>
            </a:r>
          </a:p>
          <a:p>
            <a:pPr lvl="0"/>
            <a:r>
              <a:rPr lang="ru-RU" dirty="0" smtClean="0"/>
              <a:t>расширять их представления  о физических свойствах окружающего мира (воздуха, воды, почвы, фауны и флоры), о грамотном использовании их человеком для удовлетворения своих потребностей;</a:t>
            </a:r>
          </a:p>
          <a:p>
            <a:pPr lvl="0"/>
            <a:r>
              <a:rPr lang="ru-RU" dirty="0" smtClean="0"/>
              <a:t>формировать умение наблюдать, анализировать, сравнивать, обобщать, делать выводы;</a:t>
            </a:r>
          </a:p>
          <a:p>
            <a:pPr lvl="0"/>
            <a:r>
              <a:rPr lang="ru-RU" dirty="0" smtClean="0"/>
              <a:t>развивать мышление, внимание, память, речь;</a:t>
            </a:r>
          </a:p>
          <a:p>
            <a:pPr lvl="0"/>
            <a:r>
              <a:rPr lang="ru-RU" dirty="0" smtClean="0"/>
              <a:t>воспитывать познавательный интерес и эмоционально-ценностное отношение к окружающему миру.</a:t>
            </a:r>
          </a:p>
        </p:txBody>
      </p:sp>
      <p:pic>
        <p:nvPicPr>
          <p:cNvPr id="5" name="Picture 8" descr="MC900434403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3284984"/>
            <a:ext cx="1362075" cy="1908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26130"/>
          </a:xfrm>
        </p:spPr>
        <p:txBody>
          <a:bodyPr>
            <a:normAutofit/>
          </a:bodyPr>
          <a:lstStyle/>
          <a:p>
            <a:r>
              <a:rPr lang="ru-RU" sz="4800" dirty="0" smtClean="0"/>
              <a:t>Три этапа формирования познавательной активности:</a:t>
            </a:r>
            <a:br>
              <a:rPr lang="ru-RU" sz="4800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000" dirty="0" smtClean="0"/>
              <a:t>-побудительно-стимулирующий</a:t>
            </a:r>
            <a:r>
              <a:rPr lang="ru-RU" sz="4000" dirty="0" smtClean="0"/>
              <a:t>, </a:t>
            </a:r>
            <a:br>
              <a:rPr lang="ru-RU" sz="4000" dirty="0" smtClean="0"/>
            </a:br>
            <a:r>
              <a:rPr lang="ru-RU" sz="4000" dirty="0" smtClean="0"/>
              <a:t>-конструктивно-формирующий</a:t>
            </a:r>
            <a:r>
              <a:rPr lang="ru-RU" sz="4000" dirty="0" smtClean="0"/>
              <a:t>,</a:t>
            </a:r>
            <a:br>
              <a:rPr lang="ru-RU" sz="4000" dirty="0" smtClean="0"/>
            </a:br>
            <a:r>
              <a:rPr lang="ru-RU" sz="4000" dirty="0" smtClean="0"/>
              <a:t>- </a:t>
            </a:r>
            <a:r>
              <a:rPr lang="ru-RU" sz="4000" dirty="0" smtClean="0"/>
              <a:t>инициативно-творческий.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://www.bestreferat.ru/images/paper/33/87/8108733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85728"/>
            <a:ext cx="8643997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27584" y="404664"/>
            <a:ext cx="7859216" cy="108012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Структура </a:t>
            </a:r>
            <a:r>
              <a:rPr lang="ru-RU" b="1" dirty="0" smtClean="0"/>
              <a:t>проведения эксперимента: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11560" y="1988840"/>
            <a:ext cx="8085584" cy="41681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dirty="0" smtClean="0"/>
              <a:t>1.  постановка проблемы;</a:t>
            </a:r>
          </a:p>
          <a:p>
            <a:pPr>
              <a:buNone/>
            </a:pPr>
            <a:r>
              <a:rPr lang="ru-RU" sz="3200" dirty="0" smtClean="0"/>
              <a:t>2.  поиск путей решения проблемы;</a:t>
            </a:r>
          </a:p>
          <a:p>
            <a:pPr>
              <a:buNone/>
            </a:pPr>
            <a:r>
              <a:rPr lang="ru-RU" sz="3200" dirty="0" smtClean="0"/>
              <a:t>3.  проведение наблюдения;</a:t>
            </a:r>
          </a:p>
          <a:p>
            <a:pPr>
              <a:buNone/>
            </a:pPr>
            <a:r>
              <a:rPr lang="ru-RU" sz="3200" dirty="0" smtClean="0"/>
              <a:t>4.  обсуждение увиденных результатов;</a:t>
            </a:r>
          </a:p>
          <a:p>
            <a:pPr>
              <a:buNone/>
            </a:pPr>
            <a:r>
              <a:rPr lang="ru-RU" sz="3200" dirty="0" smtClean="0"/>
              <a:t>5.  формулировка выводов.</a:t>
            </a:r>
            <a:r>
              <a:rPr lang="ru-RU" sz="3200" b="1" dirty="0" smtClean="0"/>
              <a:t>  </a:t>
            </a:r>
            <a:endParaRPr lang="ru-RU" sz="3200" dirty="0" smtClean="0"/>
          </a:p>
          <a:p>
            <a:pPr lvl="0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1711628" y="228600"/>
            <a:ext cx="587949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latin typeface="Arial" charset="0"/>
              </a:rPr>
              <a:t>«СВЯЗЬ ДЕТСКОГО ЭКСПЕРИМЕНТИРОВАНИЯ С </a:t>
            </a:r>
          </a:p>
          <a:p>
            <a:pPr algn="ctr"/>
            <a:r>
              <a:rPr lang="ru-RU" b="1" dirty="0">
                <a:latin typeface="Arial" charset="0"/>
              </a:rPr>
              <a:t>ДРУГИМИ ВИДАМИ ДЕЯТЕЛЬНОСТИ»</a:t>
            </a: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2819400" y="2895600"/>
            <a:ext cx="3505200" cy="1295400"/>
            <a:chOff x="1872" y="1296"/>
            <a:chExt cx="2208" cy="816"/>
          </a:xfrm>
        </p:grpSpPr>
        <p:sp>
          <p:nvSpPr>
            <p:cNvPr id="8197" name="Text Box 5"/>
            <p:cNvSpPr txBox="1">
              <a:spLocks noChangeArrowheads="1"/>
            </p:cNvSpPr>
            <p:nvPr/>
          </p:nvSpPr>
          <p:spPr bwMode="auto">
            <a:xfrm>
              <a:off x="1964" y="1434"/>
              <a:ext cx="2068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ru-RU" dirty="0">
                  <a:latin typeface="Arial" charset="0"/>
                </a:rPr>
                <a:t>ДЕТСКОЕ</a:t>
              </a:r>
            </a:p>
            <a:p>
              <a:pPr algn="ctr"/>
              <a:r>
                <a:rPr lang="ru-RU" dirty="0">
                  <a:latin typeface="Arial" charset="0"/>
                </a:rPr>
                <a:t>ЭКСПЕРИМЕНТИРОВАНИЕ</a:t>
              </a:r>
            </a:p>
          </p:txBody>
        </p:sp>
        <p:sp>
          <p:nvSpPr>
            <p:cNvPr id="8198" name="Oval 6"/>
            <p:cNvSpPr>
              <a:spLocks noChangeArrowheads="1"/>
            </p:cNvSpPr>
            <p:nvPr/>
          </p:nvSpPr>
          <p:spPr bwMode="auto">
            <a:xfrm>
              <a:off x="1872" y="1296"/>
              <a:ext cx="2208" cy="816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304800" y="2667000"/>
            <a:ext cx="128817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dirty="0" smtClean="0">
                <a:latin typeface="Arial" charset="0"/>
              </a:rPr>
              <a:t>Познание </a:t>
            </a:r>
            <a:endParaRPr lang="ru-RU" dirty="0">
              <a:latin typeface="Arial" charset="0"/>
            </a:endParaRP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7391400" y="3124200"/>
            <a:ext cx="698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dirty="0">
                <a:latin typeface="Arial" charset="0"/>
              </a:rPr>
              <a:t>Труд</a:t>
            </a:r>
          </a:p>
        </p:txBody>
      </p:sp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4038600" y="1905000"/>
            <a:ext cx="1803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>
                <a:latin typeface="Arial" charset="0"/>
              </a:rPr>
              <a:t>Развитие речи </a:t>
            </a:r>
          </a:p>
        </p:txBody>
      </p:sp>
      <p:sp>
        <p:nvSpPr>
          <p:cNvPr id="8204" name="Text Box 12"/>
          <p:cNvSpPr txBox="1">
            <a:spLocks noChangeArrowheads="1"/>
          </p:cNvSpPr>
          <p:nvPr/>
        </p:nvSpPr>
        <p:spPr bwMode="auto">
          <a:xfrm>
            <a:off x="5791200" y="1295400"/>
            <a:ext cx="203106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dirty="0" smtClean="0">
                <a:latin typeface="Arial" charset="0"/>
              </a:rPr>
              <a:t>Художественное </a:t>
            </a:r>
          </a:p>
          <a:p>
            <a:r>
              <a:rPr lang="ru-RU" dirty="0" smtClean="0">
                <a:latin typeface="Arial" charset="0"/>
              </a:rPr>
              <a:t>творчество</a:t>
            </a:r>
            <a:endParaRPr lang="ru-RU" dirty="0">
              <a:latin typeface="Arial" charset="0"/>
            </a:endParaRPr>
          </a:p>
        </p:txBody>
      </p:sp>
      <p:sp>
        <p:nvSpPr>
          <p:cNvPr id="8205" name="Text Box 13"/>
          <p:cNvSpPr txBox="1">
            <a:spLocks noChangeArrowheads="1"/>
          </p:cNvSpPr>
          <p:nvPr/>
        </p:nvSpPr>
        <p:spPr bwMode="auto">
          <a:xfrm>
            <a:off x="152400" y="1219200"/>
            <a:ext cx="36655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dirty="0">
                <a:latin typeface="Arial" charset="0"/>
              </a:rPr>
              <a:t>Формирование элементарных</a:t>
            </a:r>
          </a:p>
          <a:p>
            <a:r>
              <a:rPr lang="ru-RU" dirty="0">
                <a:latin typeface="Arial" charset="0"/>
              </a:rPr>
              <a:t> математических представлений</a:t>
            </a:r>
          </a:p>
        </p:txBody>
      </p:sp>
      <p:sp>
        <p:nvSpPr>
          <p:cNvPr id="8206" name="Text Box 14"/>
          <p:cNvSpPr txBox="1">
            <a:spLocks noChangeArrowheads="1"/>
          </p:cNvSpPr>
          <p:nvPr/>
        </p:nvSpPr>
        <p:spPr bwMode="auto">
          <a:xfrm>
            <a:off x="6019800" y="4876800"/>
            <a:ext cx="27574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dirty="0">
                <a:latin typeface="Arial" charset="0"/>
              </a:rPr>
              <a:t>Чтение художественной</a:t>
            </a:r>
          </a:p>
          <a:p>
            <a:r>
              <a:rPr lang="ru-RU" dirty="0">
                <a:latin typeface="Arial" charset="0"/>
              </a:rPr>
              <a:t>литературы</a:t>
            </a:r>
          </a:p>
        </p:txBody>
      </p:sp>
      <p:sp>
        <p:nvSpPr>
          <p:cNvPr id="8207" name="Text Box 15"/>
          <p:cNvSpPr txBox="1">
            <a:spLocks noChangeArrowheads="1"/>
          </p:cNvSpPr>
          <p:nvPr/>
        </p:nvSpPr>
        <p:spPr bwMode="auto">
          <a:xfrm>
            <a:off x="1143000" y="4419600"/>
            <a:ext cx="250318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dirty="0" smtClean="0">
                <a:latin typeface="Arial" charset="0"/>
              </a:rPr>
              <a:t>Укрепление здоровья</a:t>
            </a:r>
            <a:endParaRPr lang="ru-RU" dirty="0">
              <a:latin typeface="Arial" charset="0"/>
            </a:endParaRPr>
          </a:p>
        </p:txBody>
      </p:sp>
      <p:sp>
        <p:nvSpPr>
          <p:cNvPr id="8208" name="Text Box 16"/>
          <p:cNvSpPr txBox="1">
            <a:spLocks noChangeArrowheads="1"/>
          </p:cNvSpPr>
          <p:nvPr/>
        </p:nvSpPr>
        <p:spPr bwMode="auto">
          <a:xfrm>
            <a:off x="3200400" y="5791200"/>
            <a:ext cx="27209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>
                <a:latin typeface="Arial" charset="0"/>
              </a:rPr>
              <a:t>Физическое воспитание</a:t>
            </a:r>
          </a:p>
        </p:txBody>
      </p:sp>
      <p:sp>
        <p:nvSpPr>
          <p:cNvPr id="8209" name="Line 17"/>
          <p:cNvSpPr>
            <a:spLocks noChangeShapeType="1"/>
          </p:cNvSpPr>
          <p:nvPr/>
        </p:nvSpPr>
        <p:spPr bwMode="auto">
          <a:xfrm>
            <a:off x="2209800" y="1981200"/>
            <a:ext cx="99060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8210" name="Line 18"/>
          <p:cNvSpPr>
            <a:spLocks noChangeShapeType="1"/>
          </p:cNvSpPr>
          <p:nvPr/>
        </p:nvSpPr>
        <p:spPr bwMode="auto">
          <a:xfrm>
            <a:off x="1371600" y="3048000"/>
            <a:ext cx="1447800" cy="2413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8211" name="Line 19"/>
          <p:cNvSpPr>
            <a:spLocks noChangeShapeType="1"/>
          </p:cNvSpPr>
          <p:nvPr/>
        </p:nvSpPr>
        <p:spPr bwMode="auto">
          <a:xfrm flipH="1">
            <a:off x="5867400" y="1905000"/>
            <a:ext cx="83820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8212" name="Line 20"/>
          <p:cNvSpPr>
            <a:spLocks noChangeShapeType="1"/>
          </p:cNvSpPr>
          <p:nvPr/>
        </p:nvSpPr>
        <p:spPr bwMode="auto">
          <a:xfrm flipH="1">
            <a:off x="4800600" y="22860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8213" name="Line 21"/>
          <p:cNvSpPr>
            <a:spLocks noChangeShapeType="1"/>
          </p:cNvSpPr>
          <p:nvPr/>
        </p:nvSpPr>
        <p:spPr bwMode="auto">
          <a:xfrm flipH="1">
            <a:off x="6400800" y="3352800"/>
            <a:ext cx="10668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8215" name="Line 23"/>
          <p:cNvSpPr>
            <a:spLocks noChangeShapeType="1"/>
          </p:cNvSpPr>
          <p:nvPr/>
        </p:nvSpPr>
        <p:spPr bwMode="auto">
          <a:xfrm flipH="1">
            <a:off x="1905000" y="3886200"/>
            <a:ext cx="91440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8216" name="Line 24"/>
          <p:cNvSpPr>
            <a:spLocks noChangeShapeType="1"/>
          </p:cNvSpPr>
          <p:nvPr/>
        </p:nvSpPr>
        <p:spPr bwMode="auto">
          <a:xfrm>
            <a:off x="4572000" y="4267200"/>
            <a:ext cx="0" cy="1600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8217" name="Line 25"/>
          <p:cNvSpPr>
            <a:spLocks noChangeShapeType="1"/>
          </p:cNvSpPr>
          <p:nvPr/>
        </p:nvSpPr>
        <p:spPr bwMode="auto">
          <a:xfrm>
            <a:off x="6096000" y="4038600"/>
            <a:ext cx="6858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1" grpId="0"/>
      <p:bldP spid="8202" grpId="0"/>
      <p:bldP spid="8203" grpId="0"/>
      <p:bldP spid="8204" grpId="0"/>
      <p:bldP spid="8205" grpId="0"/>
      <p:bldP spid="8206" grpId="0"/>
      <p:bldP spid="8207" grpId="0"/>
      <p:bldP spid="820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357158" y="214290"/>
          <a:ext cx="8319298" cy="63110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404664"/>
            <a:ext cx="4608512" cy="1296144"/>
          </a:xfrm>
          <a:solidFill>
            <a:schemeClr val="accent5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  <a:prstDash val="solid"/>
          </a:ln>
        </p:spPr>
        <p:txBody>
          <a:bodyPr>
            <a:normAutofit fontScale="90000"/>
          </a:bodyPr>
          <a:lstStyle/>
          <a:p>
            <a:r>
              <a:rPr lang="ru-RU" b="1" dirty="0" smtClean="0"/>
              <a:t>    </a:t>
            </a:r>
            <a:r>
              <a:rPr lang="ru-RU" sz="2700" b="1" dirty="0" smtClean="0"/>
              <a:t>То, что я услышал, я забыл.</a:t>
            </a:r>
            <a:br>
              <a:rPr lang="ru-RU" sz="2700" b="1" dirty="0" smtClean="0"/>
            </a:br>
            <a:r>
              <a:rPr lang="ru-RU" sz="2700" b="1" dirty="0" smtClean="0"/>
              <a:t>     То, что я увидел, я помню.</a:t>
            </a:r>
            <a:br>
              <a:rPr lang="ru-RU" sz="2700" b="1" dirty="0" smtClean="0"/>
            </a:br>
            <a:r>
              <a:rPr lang="ru-RU" sz="2700" b="1" dirty="0" smtClean="0"/>
              <a:t>     То, что я сделал, я знаю.</a:t>
            </a:r>
            <a:endParaRPr lang="ru-RU" sz="2700" b="1" dirty="0"/>
          </a:p>
        </p:txBody>
      </p:sp>
      <p:pic>
        <p:nvPicPr>
          <p:cNvPr id="4" name="Содержимое 3" descr="clip_image0070.pn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195736" y="2060848"/>
            <a:ext cx="4599556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224</Words>
  <Application>Microsoft Office PowerPoint</Application>
  <PresentationFormat>Экран (4:3)</PresentationFormat>
  <Paragraphs>51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12" baseType="lpstr">
      <vt:lpstr>Тема Office</vt:lpstr>
      <vt:lpstr>Начальная</vt:lpstr>
      <vt:lpstr>Развитие познавательной активности ребенка посредством экспериментально-исследовательской деятельности</vt:lpstr>
      <vt:lpstr>Слайд 2</vt:lpstr>
      <vt:lpstr>Дошкольники – прирожденные исследователи. </vt:lpstr>
      <vt:lpstr>Цель и задачи экспериментирования:</vt:lpstr>
      <vt:lpstr>Три этапа формирования познавательной активности:  -побудительно-стимулирующий,  -конструктивно-формирующий, - инициативно-творческий.  </vt:lpstr>
      <vt:lpstr>Слайд 6</vt:lpstr>
      <vt:lpstr>Структура проведения эксперимента:</vt:lpstr>
      <vt:lpstr>Слайд 8</vt:lpstr>
      <vt:lpstr>Слайд 9</vt:lpstr>
      <vt:lpstr>    То, что я услышал, я забыл.      То, что я увидел, я помню.      То, что я сделал, я знаю.</vt:lpstr>
    </vt:vector>
  </TitlesOfParts>
  <Company>Acer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Экспериментирование   в детском саду</dc:title>
  <dc:creator>Valued Acer Customer</dc:creator>
  <cp:lastModifiedBy>Windows</cp:lastModifiedBy>
  <cp:revision>16</cp:revision>
  <dcterms:created xsi:type="dcterms:W3CDTF">2013-04-05T15:31:38Z</dcterms:created>
  <dcterms:modified xsi:type="dcterms:W3CDTF">2016-03-11T09:55:43Z</dcterms:modified>
</cp:coreProperties>
</file>