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9" r:id="rId2"/>
    <p:sldId id="280" r:id="rId3"/>
    <p:sldId id="281" r:id="rId4"/>
    <p:sldId id="282" r:id="rId5"/>
    <p:sldId id="283" r:id="rId6"/>
    <p:sldId id="284" r:id="rId7"/>
    <p:sldId id="257"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x="6858000" cy="9144000" type="screen4x3"/>
  <p:notesSz cx="6858000" cy="9144000"/>
  <p:custDataLst>
    <p:tags r:id="rId28"/>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1200" y="1320"/>
      </p:cViewPr>
      <p:guideLst>
        <p:guide orient="horz" pos="2880"/>
        <p:guide pos="216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Полилиния 6"/>
          <p:cNvSpPr>
            <a:spLocks/>
          </p:cNvSpPr>
          <p:nvPr/>
        </p:nvSpPr>
        <p:spPr bwMode="auto">
          <a:xfrm>
            <a:off x="0" y="6336168"/>
            <a:ext cx="6858000" cy="2817283"/>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8" name="Полилиния 7"/>
          <p:cNvSpPr>
            <a:spLocks/>
          </p:cNvSpPr>
          <p:nvPr/>
        </p:nvSpPr>
        <p:spPr bwMode="auto">
          <a:xfrm>
            <a:off x="4579144" y="0"/>
            <a:ext cx="2278856" cy="9144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Заголовок 8"/>
          <p:cNvSpPr>
            <a:spLocks noGrp="1"/>
          </p:cNvSpPr>
          <p:nvPr>
            <p:ph type="ctrTitle"/>
          </p:nvPr>
        </p:nvSpPr>
        <p:spPr>
          <a:xfrm>
            <a:off x="321798" y="4450080"/>
            <a:ext cx="4860036" cy="306832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324788" y="2059749"/>
            <a:ext cx="4860036" cy="23368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19" name="Нижний колонтитул 18"/>
          <p:cNvSpPr>
            <a:spLocks noGrp="1"/>
          </p:cNvSpPr>
          <p:nvPr>
            <p:ph type="ftr" sz="quarter" idx="11"/>
          </p:nvPr>
        </p:nvSpPr>
        <p:spPr/>
        <p:txBody>
          <a:bodyPr/>
          <a:lstStyle/>
          <a:p>
            <a:endParaRPr lang="ru-RU" dirty="0"/>
          </a:p>
        </p:txBody>
      </p:sp>
      <p:sp>
        <p:nvSpPr>
          <p:cNvPr id="27" name="Номер слайда 26"/>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олилиния 6"/>
          <p:cNvSpPr>
            <a:spLocks/>
          </p:cNvSpPr>
          <p:nvPr/>
        </p:nvSpPr>
        <p:spPr bwMode="auto">
          <a:xfrm>
            <a:off x="0" y="6336168"/>
            <a:ext cx="6858000" cy="2817283"/>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9" name="Полилиния 8"/>
          <p:cNvSpPr>
            <a:spLocks/>
          </p:cNvSpPr>
          <p:nvPr/>
        </p:nvSpPr>
        <p:spPr bwMode="auto">
          <a:xfrm>
            <a:off x="4579144" y="0"/>
            <a:ext cx="2278856" cy="9144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a:off x="514350" y="4778450"/>
            <a:ext cx="4972050" cy="2435151"/>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14350" y="3314400"/>
            <a:ext cx="4972050" cy="1422251"/>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5600700" cy="1524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342900" y="2133601"/>
            <a:ext cx="2743200" cy="6034617"/>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3200400" y="2133601"/>
            <a:ext cx="2743200" cy="6034617"/>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6172200" cy="1524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342900" y="7315200"/>
            <a:ext cx="3030141" cy="11176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3483769" y="7315200"/>
            <a:ext cx="3031331" cy="11176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42900" y="2022550"/>
            <a:ext cx="3030141" cy="5255684"/>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3483769" y="2022550"/>
            <a:ext cx="3031331" cy="5255684"/>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5760"/>
            <a:ext cx="5602986" cy="1524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8" name="Номер слайда 7"/>
          <p:cNvSpPr>
            <a:spLocks noGrp="1"/>
          </p:cNvSpPr>
          <p:nvPr>
            <p:ph type="sldNum" sz="quarter" idx="11"/>
          </p:nvPr>
        </p:nvSpPr>
        <p:spPr/>
        <p:txBody>
          <a:bodyPr/>
          <a:lstStyle/>
          <a:p>
            <a:fld id="{56F9FBF0-3DB8-4EDB-A1B7-C8D26F65D3CE}" type="slidenum">
              <a:rPr lang="ru-RU" smtClean="0"/>
              <a:pPr/>
              <a:t>‹#›</a:t>
            </a:fld>
            <a:endParaRPr lang="ru-RU" dirty="0"/>
          </a:p>
        </p:txBody>
      </p:sp>
      <p:sp>
        <p:nvSpPr>
          <p:cNvPr id="9" name="Нижний колонтитул 8"/>
          <p:cNvSpPr>
            <a:spLocks noGrp="1"/>
          </p:cNvSpPr>
          <p:nvPr>
            <p:ph type="ftr" sz="quarter" idx="12"/>
          </p:nvPr>
        </p:nvSpPr>
        <p:spPr/>
        <p:txBody>
          <a:bodyPr/>
          <a:lstStyle/>
          <a:p>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1580704"/>
            <a:ext cx="2400300" cy="973667"/>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42900" y="285899"/>
            <a:ext cx="2057400" cy="12192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42900" y="2641600"/>
            <a:ext cx="5314950" cy="508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6117336" y="8562753"/>
            <a:ext cx="571500" cy="486833"/>
          </a:xfrm>
        </p:spPr>
        <p:txBody>
          <a:bodyPr/>
          <a:lstStyle/>
          <a:p>
            <a:fld id="{56F9FBF0-3DB8-4EDB-A1B7-C8D26F65D3CE}"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67549" y="2274279"/>
            <a:ext cx="2290401" cy="1671744"/>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799221" y="1359876"/>
            <a:ext cx="3086100" cy="54864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dirty="0" smtClean="0"/>
              <a:t>Вставка рисунка</a:t>
            </a:r>
            <a:endParaRPr kumimoji="0" lang="en-US" dirty="0"/>
          </a:p>
        </p:txBody>
      </p:sp>
      <p:sp>
        <p:nvSpPr>
          <p:cNvPr id="4" name="Текст 3"/>
          <p:cNvSpPr>
            <a:spLocks noGrp="1"/>
          </p:cNvSpPr>
          <p:nvPr>
            <p:ph type="body" sz="half" idx="2"/>
          </p:nvPr>
        </p:nvSpPr>
        <p:spPr>
          <a:xfrm>
            <a:off x="4167550" y="3998354"/>
            <a:ext cx="2290400" cy="3551309"/>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342900" y="8562753"/>
            <a:ext cx="1600200" cy="486833"/>
          </a:xfrm>
        </p:spPr>
        <p:txBody>
          <a:bodyPr/>
          <a:lstStyle/>
          <a:p>
            <a:fld id="{216C26D2-BF80-47E3-A9A7-4EDA842E4332}" type="datetimeFigureOut">
              <a:rPr lang="ru-RU" smtClean="0"/>
              <a:pPr/>
              <a:t>13.03.2017</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72050" y="366185"/>
            <a:ext cx="1543050" cy="780203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342900" y="366185"/>
            <a:ext cx="4514850" cy="780203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16C26D2-BF80-47E3-A9A7-4EDA842E4332}" type="datetimeFigureOut">
              <a:rPr lang="ru-RU" smtClean="0"/>
              <a:pPr/>
              <a:t>13.03.2017</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6F9FBF0-3DB8-4EDB-A1B7-C8D26F65D3CE}"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9000" b="-9000"/>
          </a:stretch>
        </a:blipFill>
        <a:effectLst/>
      </p:bgPr>
    </p:bg>
    <p:spTree>
      <p:nvGrpSpPr>
        <p:cNvPr id="1" name=""/>
        <p:cNvGrpSpPr/>
        <p:nvPr/>
      </p:nvGrpSpPr>
      <p:grpSpPr>
        <a:xfrm>
          <a:off x="0" y="0"/>
          <a:ext cx="0" cy="0"/>
          <a:chOff x="0" y="0"/>
          <a:chExt cx="0" cy="0"/>
        </a:xfrm>
      </p:grpSpPr>
      <p:sp>
        <p:nvSpPr>
          <p:cNvPr id="12" name="Полилиния 11"/>
          <p:cNvSpPr>
            <a:spLocks/>
          </p:cNvSpPr>
          <p:nvPr/>
        </p:nvSpPr>
        <p:spPr bwMode="auto">
          <a:xfrm>
            <a:off x="0" y="6336168"/>
            <a:ext cx="6858000" cy="2817283"/>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16" name="Полилиния 15"/>
          <p:cNvSpPr>
            <a:spLocks/>
          </p:cNvSpPr>
          <p:nvPr/>
        </p:nvSpPr>
        <p:spPr bwMode="auto">
          <a:xfrm>
            <a:off x="5486400" y="0"/>
            <a:ext cx="1371600" cy="9144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Заголовок 8"/>
          <p:cNvSpPr>
            <a:spLocks noGrp="1"/>
          </p:cNvSpPr>
          <p:nvPr>
            <p:ph type="title"/>
          </p:nvPr>
        </p:nvSpPr>
        <p:spPr>
          <a:xfrm>
            <a:off x="342900" y="366184"/>
            <a:ext cx="5600700" cy="1524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342900" y="2133601"/>
            <a:ext cx="5600700" cy="6034617"/>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342900" y="8562753"/>
            <a:ext cx="1600200" cy="486833"/>
          </a:xfrm>
          <a:prstGeom prst="rect">
            <a:avLst/>
          </a:prstGeom>
        </p:spPr>
        <p:txBody>
          <a:bodyPr vert="horz" bIns="0" anchor="b"/>
          <a:lstStyle>
            <a:lvl1pPr algn="l" eaLnBrk="1" latinLnBrk="0" hangingPunct="1">
              <a:defRPr kumimoji="0" sz="1000">
                <a:solidFill>
                  <a:schemeClr val="tx2">
                    <a:shade val="50000"/>
                  </a:schemeClr>
                </a:solidFill>
              </a:defRPr>
            </a:lvl1pPr>
          </a:lstStyle>
          <a:p>
            <a:fld id="{216C26D2-BF80-47E3-A9A7-4EDA842E4332}" type="datetimeFigureOut">
              <a:rPr lang="ru-RU" smtClean="0"/>
              <a:pPr/>
              <a:t>13.03.2017</a:t>
            </a:fld>
            <a:endParaRPr lang="ru-RU" dirty="0"/>
          </a:p>
        </p:txBody>
      </p:sp>
      <p:sp>
        <p:nvSpPr>
          <p:cNvPr id="22" name="Нижний колонтитул 21"/>
          <p:cNvSpPr>
            <a:spLocks noGrp="1"/>
          </p:cNvSpPr>
          <p:nvPr>
            <p:ph type="ftr" sz="quarter" idx="3"/>
          </p:nvPr>
        </p:nvSpPr>
        <p:spPr>
          <a:xfrm>
            <a:off x="2343150" y="8562753"/>
            <a:ext cx="2171700" cy="486833"/>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dirty="0"/>
          </a:p>
        </p:txBody>
      </p:sp>
      <p:sp>
        <p:nvSpPr>
          <p:cNvPr id="18" name="Номер слайда 17"/>
          <p:cNvSpPr>
            <a:spLocks noGrp="1"/>
          </p:cNvSpPr>
          <p:nvPr>
            <p:ph type="sldNum" sz="quarter" idx="4"/>
          </p:nvPr>
        </p:nvSpPr>
        <p:spPr>
          <a:xfrm>
            <a:off x="6115050" y="8562753"/>
            <a:ext cx="571500" cy="486833"/>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56F9FBF0-3DB8-4EDB-A1B7-C8D26F65D3CE}" type="slidenum">
              <a:rPr lang="ru-RU" smtClean="0"/>
              <a:pPr/>
              <a:t>‹#›</a:t>
            </a:fld>
            <a:endParaRPr lang="ru-RU"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214282"/>
            <a:ext cx="6086496" cy="4429156"/>
          </a:xfrm>
        </p:spPr>
        <p:txBody>
          <a:bodyPr>
            <a:normAutofit/>
          </a:bodyPr>
          <a:lstStyle/>
          <a:p>
            <a:pPr algn="ctr"/>
            <a:r>
              <a:rPr lang="ru-RU" sz="1400" dirty="0" smtClean="0">
                <a:solidFill>
                  <a:schemeClr val="bg1"/>
                </a:solidFill>
                <a:latin typeface="Times New Roman" pitchFamily="18" charset="0"/>
                <a:cs typeface="Times New Roman" pitchFamily="18" charset="0"/>
              </a:rPr>
              <a:t>Муниципальное автономное дошкольное  образовательное </a:t>
            </a:r>
            <a:br>
              <a:rPr lang="ru-RU" sz="1400" dirty="0" smtClean="0">
                <a:solidFill>
                  <a:schemeClr val="bg1"/>
                </a:solidFill>
                <a:latin typeface="Times New Roman" pitchFamily="18" charset="0"/>
                <a:cs typeface="Times New Roman" pitchFamily="18" charset="0"/>
              </a:rPr>
            </a:br>
            <a:r>
              <a:rPr lang="ru-RU" sz="1400" dirty="0" smtClean="0">
                <a:solidFill>
                  <a:schemeClr val="bg1"/>
                </a:solidFill>
                <a:latin typeface="Times New Roman" pitchFamily="18" charset="0"/>
                <a:cs typeface="Times New Roman" pitchFamily="18" charset="0"/>
              </a:rPr>
              <a:t>учреждение комбинированного вида детский сад № 35</a:t>
            </a:r>
            <a:br>
              <a:rPr lang="ru-RU" sz="1400" dirty="0" smtClean="0">
                <a:solidFill>
                  <a:schemeClr val="bg1"/>
                </a:solidFill>
                <a:latin typeface="Times New Roman" pitchFamily="18" charset="0"/>
                <a:cs typeface="Times New Roman" pitchFamily="18" charset="0"/>
              </a:rPr>
            </a:br>
            <a:r>
              <a:rPr lang="ru-RU" sz="1400" dirty="0" smtClean="0">
                <a:solidFill>
                  <a:schemeClr val="bg1"/>
                </a:solidFill>
                <a:latin typeface="Times New Roman" pitchFamily="18" charset="0"/>
                <a:cs typeface="Times New Roman" pitchFamily="18" charset="0"/>
              </a:rPr>
              <a:t>г. Курганинска</a:t>
            </a:r>
            <a:r>
              <a:rPr lang="ru-RU" sz="4000" dirty="0" smtClean="0">
                <a:solidFill>
                  <a:schemeClr val="bg1"/>
                </a:solidFill>
                <a:latin typeface="Times New Roman" pitchFamily="18" charset="0"/>
                <a:cs typeface="Times New Roman" pitchFamily="18" charset="0"/>
              </a:rPr>
              <a:t/>
            </a:r>
            <a:br>
              <a:rPr lang="ru-RU" sz="4000" dirty="0" smtClean="0">
                <a:solidFill>
                  <a:schemeClr val="bg1"/>
                </a:solidFill>
                <a:latin typeface="Times New Roman" pitchFamily="18" charset="0"/>
                <a:cs typeface="Times New Roman" pitchFamily="18" charset="0"/>
              </a:rPr>
            </a:br>
            <a:r>
              <a:rPr lang="ru-RU" sz="4000" dirty="0" smtClean="0">
                <a:solidFill>
                  <a:schemeClr val="bg1"/>
                </a:solidFill>
                <a:latin typeface="Times New Roman" pitchFamily="18" charset="0"/>
                <a:cs typeface="Times New Roman" pitchFamily="18" charset="0"/>
              </a:rPr>
              <a:t/>
            </a:r>
            <a:br>
              <a:rPr lang="ru-RU" sz="4000" dirty="0" smtClean="0">
                <a:solidFill>
                  <a:schemeClr val="bg1"/>
                </a:solidFill>
                <a:latin typeface="Times New Roman" pitchFamily="18" charset="0"/>
                <a:cs typeface="Times New Roman" pitchFamily="18" charset="0"/>
              </a:rPr>
            </a:br>
            <a:r>
              <a:rPr lang="ru-RU" sz="4000" dirty="0" smtClean="0">
                <a:solidFill>
                  <a:schemeClr val="bg1"/>
                </a:solidFill>
                <a:latin typeface="Times New Roman" pitchFamily="18" charset="0"/>
                <a:cs typeface="Times New Roman" pitchFamily="18" charset="0"/>
              </a:rPr>
              <a:t/>
            </a:r>
            <a:br>
              <a:rPr lang="ru-RU" sz="4000" dirty="0" smtClean="0">
                <a:solidFill>
                  <a:schemeClr val="bg1"/>
                </a:solidFill>
                <a:latin typeface="Times New Roman" pitchFamily="18" charset="0"/>
                <a:cs typeface="Times New Roman" pitchFamily="18" charset="0"/>
              </a:rPr>
            </a:br>
            <a:r>
              <a:rPr lang="ru-RU" sz="4000" dirty="0" smtClean="0">
                <a:solidFill>
                  <a:schemeClr val="bg1"/>
                </a:solidFill>
                <a:latin typeface="Times New Roman" pitchFamily="18" charset="0"/>
                <a:cs typeface="Times New Roman" pitchFamily="18" charset="0"/>
              </a:rPr>
              <a:t/>
            </a:r>
            <a:br>
              <a:rPr lang="ru-RU" sz="4000" dirty="0" smtClean="0">
                <a:solidFill>
                  <a:schemeClr val="bg1"/>
                </a:solidFill>
                <a:latin typeface="Times New Roman" pitchFamily="18" charset="0"/>
                <a:cs typeface="Times New Roman" pitchFamily="18" charset="0"/>
              </a:rPr>
            </a:br>
            <a:r>
              <a:rPr lang="ru-RU" sz="4000" dirty="0" smtClean="0">
                <a:solidFill>
                  <a:schemeClr val="bg1"/>
                </a:solidFill>
                <a:latin typeface="Times New Roman" pitchFamily="18" charset="0"/>
                <a:cs typeface="Times New Roman" pitchFamily="18" charset="0"/>
              </a:rPr>
              <a:t/>
            </a:r>
            <a:br>
              <a:rPr lang="ru-RU" sz="4000" dirty="0" smtClean="0">
                <a:solidFill>
                  <a:schemeClr val="bg1"/>
                </a:solidFill>
                <a:latin typeface="Times New Roman" pitchFamily="18" charset="0"/>
                <a:cs typeface="Times New Roman" pitchFamily="18" charset="0"/>
              </a:rPr>
            </a:br>
            <a:r>
              <a:rPr lang="ru-RU" sz="4000" dirty="0" smtClean="0">
                <a:solidFill>
                  <a:schemeClr val="bg1"/>
                </a:solidFill>
                <a:latin typeface="Times New Roman" pitchFamily="18" charset="0"/>
                <a:cs typeface="Times New Roman" pitchFamily="18" charset="0"/>
              </a:rPr>
              <a:t>Картотека </a:t>
            </a:r>
            <a:br>
              <a:rPr lang="ru-RU" sz="4000" dirty="0" smtClean="0">
                <a:solidFill>
                  <a:schemeClr val="bg1"/>
                </a:solidFill>
                <a:latin typeface="Times New Roman" pitchFamily="18" charset="0"/>
                <a:cs typeface="Times New Roman" pitchFamily="18" charset="0"/>
              </a:rPr>
            </a:br>
            <a:r>
              <a:rPr lang="ru-RU" sz="4000" dirty="0" smtClean="0">
                <a:solidFill>
                  <a:schemeClr val="bg1"/>
                </a:solidFill>
                <a:latin typeface="Times New Roman" pitchFamily="18" charset="0"/>
                <a:cs typeface="Times New Roman" pitchFamily="18" charset="0"/>
              </a:rPr>
              <a:t>Кубанских подвижных игр</a:t>
            </a:r>
            <a:endParaRPr lang="ru-RU" sz="4000" dirty="0">
              <a:solidFill>
                <a:schemeClr val="bg1"/>
              </a:solidFill>
              <a:latin typeface="Times New Roman" pitchFamily="18" charset="0"/>
              <a:cs typeface="Times New Roman" pitchFamily="18" charset="0"/>
            </a:endParaRPr>
          </a:p>
        </p:txBody>
      </p:sp>
      <p:sp>
        <p:nvSpPr>
          <p:cNvPr id="3" name="Содержимое 2"/>
          <p:cNvSpPr>
            <a:spLocks noGrp="1"/>
          </p:cNvSpPr>
          <p:nvPr>
            <p:ph idx="1"/>
          </p:nvPr>
        </p:nvSpPr>
        <p:spPr>
          <a:xfrm>
            <a:off x="342900" y="7072330"/>
            <a:ext cx="6157934" cy="1643074"/>
          </a:xfrm>
        </p:spPr>
        <p:txBody>
          <a:bodyPr>
            <a:normAutofit/>
          </a:bodyPr>
          <a:lstStyle/>
          <a:p>
            <a:pPr algn="r">
              <a:buNone/>
            </a:pPr>
            <a:r>
              <a:rPr lang="ru-RU" sz="1400" dirty="0" smtClean="0">
                <a:solidFill>
                  <a:schemeClr val="bg1"/>
                </a:solidFill>
                <a:latin typeface="Times New Roman" pitchFamily="18" charset="0"/>
                <a:cs typeface="Times New Roman" pitchFamily="18" charset="0"/>
              </a:rPr>
              <a:t>Составитель:</a:t>
            </a:r>
          </a:p>
          <a:p>
            <a:pPr algn="r">
              <a:buNone/>
            </a:pPr>
            <a:r>
              <a:rPr lang="ru-RU" sz="1400" dirty="0" smtClean="0">
                <a:solidFill>
                  <a:schemeClr val="bg1"/>
                </a:solidFill>
                <a:latin typeface="Times New Roman" pitchFamily="18" charset="0"/>
                <a:cs typeface="Times New Roman" pitchFamily="18" charset="0"/>
              </a:rPr>
              <a:t>Инструктор по физической культуре</a:t>
            </a:r>
          </a:p>
          <a:p>
            <a:pPr algn="r">
              <a:buNone/>
            </a:pPr>
            <a:r>
              <a:rPr lang="ru-RU" sz="1400" dirty="0" smtClean="0">
                <a:solidFill>
                  <a:schemeClr val="bg1"/>
                </a:solidFill>
                <a:latin typeface="Times New Roman" pitchFamily="18" charset="0"/>
                <a:cs typeface="Times New Roman" pitchFamily="18" charset="0"/>
              </a:rPr>
              <a:t>Федорова Екатерина Николаевна</a:t>
            </a: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14422" y="285720"/>
            <a:ext cx="4643470" cy="7882499"/>
          </a:xfrm>
        </p:spPr>
        <p:txBody>
          <a:bodyPr>
            <a:normAutofit fontScale="47500" lnSpcReduction="20000"/>
          </a:bodyPr>
          <a:lstStyle/>
          <a:p>
            <a:pPr algn="ctr">
              <a:buNone/>
            </a:pPr>
            <a:r>
              <a:rPr lang="ru-RU" sz="4200" b="1" dirty="0" smtClean="0">
                <a:solidFill>
                  <a:schemeClr val="bg1"/>
                </a:solidFill>
                <a:latin typeface="Times New Roman" pitchFamily="18" charset="0"/>
                <a:cs typeface="Times New Roman" pitchFamily="18" charset="0"/>
              </a:rPr>
              <a:t>Пояснительная записка.</a:t>
            </a:r>
          </a:p>
          <a:p>
            <a:pPr algn="ctr">
              <a:buNone/>
            </a:pPr>
            <a:endParaRPr lang="ru-RU" dirty="0" smtClean="0">
              <a:solidFill>
                <a:schemeClr val="bg1"/>
              </a:solidFill>
              <a:latin typeface="Times New Roman" pitchFamily="18" charset="0"/>
              <a:cs typeface="Times New Roman" pitchFamily="18" charset="0"/>
            </a:endParaRPr>
          </a:p>
          <a:p>
            <a:pPr algn="ctr">
              <a:buNone/>
            </a:pPr>
            <a:r>
              <a:rPr lang="ru-RU" dirty="0" smtClean="0">
                <a:solidFill>
                  <a:schemeClr val="bg1"/>
                </a:solidFill>
                <a:latin typeface="Times New Roman" pitchFamily="18" charset="0"/>
                <a:cs typeface="Times New Roman" pitchFamily="18" charset="0"/>
              </a:rPr>
              <a:t>Игра – естественный спутник жизни ребенка, источник радостных эмоций, обладающий великой воспитательной силой.</a:t>
            </a:r>
          </a:p>
          <a:p>
            <a:pPr algn="ctr">
              <a:buNone/>
            </a:pPr>
            <a:r>
              <a:rPr lang="ru-RU" dirty="0" smtClean="0">
                <a:solidFill>
                  <a:schemeClr val="bg1"/>
                </a:solidFill>
                <a:latin typeface="Times New Roman" pitchFamily="18" charset="0"/>
                <a:cs typeface="Times New Roman" pitchFamily="18" charset="0"/>
              </a:rPr>
              <a:t>Народные игры являются традиционным средством педагогики. Испокон веков в них ярко отражался образ жизни людей, их быт, труд, национальные устои, представления о чести, смелости, мужестве, желании обладать силой, ловкостью, выносливостью, быстротой и красотой движений, проявлять смекалку, выдержку, творческую выдумку, находчивость, волю и стремление к победе.</a:t>
            </a:r>
          </a:p>
          <a:p>
            <a:pPr algn="ctr">
              <a:buNone/>
            </a:pPr>
            <a:r>
              <a:rPr lang="ru-RU" dirty="0" smtClean="0">
                <a:solidFill>
                  <a:schemeClr val="bg1"/>
                </a:solidFill>
                <a:latin typeface="Times New Roman" pitchFamily="18" charset="0"/>
                <a:cs typeface="Times New Roman" pitchFamily="18" charset="0"/>
              </a:rPr>
              <a:t>Данные кубанские игры несут своей целью – донести до потомков национальный колорит обычаев, оригинальность самовыражения того или иного народа, своеобразие языка, формы и содержания разговорных текстов.</a:t>
            </a:r>
          </a:p>
          <a:p>
            <a:pPr algn="ctr">
              <a:buNone/>
            </a:pPr>
            <a:r>
              <a:rPr lang="ru-RU" dirty="0" smtClean="0">
                <a:solidFill>
                  <a:schemeClr val="bg1"/>
                </a:solidFill>
                <a:latin typeface="Times New Roman" pitchFamily="18" charset="0"/>
                <a:cs typeface="Times New Roman" pitchFamily="18" charset="0"/>
              </a:rPr>
              <a:t>Народные игры являются неотъемлемой частью патриотического, художественного и физического воспитания дошкольников. Радость движения сочетается с духовным обогащением детей. у них формируется устойчивое, заинтересованное, уважительное отношение к культуре родного края, создается эмоционально положительная основа для развития патриотических чувств: любви и преданности Малой Родине.</a:t>
            </a:r>
          </a:p>
          <a:p>
            <a:pPr algn="ctr">
              <a:buNone/>
            </a:pPr>
            <a:r>
              <a:rPr lang="ru-RU" dirty="0" smtClean="0">
                <a:solidFill>
                  <a:schemeClr val="bg1"/>
                </a:solidFill>
                <a:latin typeface="Times New Roman" pitchFamily="18" charset="0"/>
                <a:cs typeface="Times New Roman" pitchFamily="18" charset="0"/>
              </a:rPr>
              <a:t>По содержанию кубанские игры классически лаконичны, выразительны и доступны ребенку. Они вызывают активную работу мысли, способствуют расширению кругозора, уточнению представлений об окружающем мире, совершенствованию всех психических процессов, стимулируют переход детского организма к более высокой ступени развития.</a:t>
            </a:r>
          </a:p>
          <a:p>
            <a:pPr algn="ctr">
              <a:buNone/>
            </a:pPr>
            <a:r>
              <a:rPr lang="ru-RU" dirty="0" smtClean="0">
                <a:solidFill>
                  <a:schemeClr val="bg1"/>
                </a:solidFill>
                <a:latin typeface="Times New Roman" pitchFamily="18" charset="0"/>
                <a:cs typeface="Times New Roman" pitchFamily="18" charset="0"/>
              </a:rPr>
              <a:t>Игровая ситуация увлекает и воспитывает ребенка, а встречающиеся в некоторых играх зачины, диалоги непосредственно характеризуют персонажей и их действия, которые надо умело подчеркнуть в образе, что требует от детей умственной деятельности.</a:t>
            </a:r>
          </a:p>
          <a:p>
            <a:pPr algn="ctr">
              <a:buNone/>
            </a:pPr>
            <a:endParaRPr lang="ru-RU" dirty="0">
              <a:solidFill>
                <a:schemeClr val="bg1"/>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85860" y="500034"/>
            <a:ext cx="4657740" cy="8072493"/>
          </a:xfrm>
        </p:spPr>
        <p:txBody>
          <a:bodyPr>
            <a:normAutofit fontScale="62500" lnSpcReduction="20000"/>
          </a:bodyPr>
          <a:lstStyle/>
          <a:p>
            <a:pPr algn="ctr">
              <a:buNone/>
            </a:pPr>
            <a:r>
              <a:rPr lang="ru-RU" sz="2500" dirty="0" smtClean="0">
                <a:solidFill>
                  <a:schemeClr val="bg1"/>
                </a:solidFill>
                <a:latin typeface="Times New Roman" pitchFamily="18" charset="0"/>
                <a:cs typeface="Times New Roman" pitchFamily="18" charset="0"/>
              </a:rPr>
              <a:t>В играх, не имеющих сюжета и построенных лишь на определенных игровых заданиях, также много познавательного материала, содействующего расширению сенсорной сферы развития ребенка, развитию его мышления и самостоятельности действий. Так, например, в связи с движениями водящего и изменением игровой ситуации ребенок должен проявить более сложную, т.е. мгновенную и правильную, реакцию, поскольку лишь быстрота действий приводит к благоприятному результату («Плетень», «Сон казака» и др.).</a:t>
            </a:r>
          </a:p>
          <a:p>
            <a:pPr algn="ctr">
              <a:buNone/>
            </a:pPr>
            <a:r>
              <a:rPr lang="ru-RU" sz="2500" dirty="0" smtClean="0">
                <a:solidFill>
                  <a:schemeClr val="bg1"/>
                </a:solidFill>
                <a:latin typeface="Times New Roman" pitchFamily="18" charset="0"/>
                <a:cs typeface="Times New Roman" pitchFamily="18" charset="0"/>
              </a:rPr>
              <a:t>Большое воспитательное значение заложено в правилах игры. Они определяют весь ход игры, регулируют действия и поведение детей, их взаимоотношения, содействуют формированию воли, т.е. они обеспечивают условия, в рамках которых ребенок не может проявить воспитываемые у него качества. Игра требует внимания, выдержки, сообразительности и ловкости, умения ориентироваться в пространстве, проявления чувства коллективизма, слаженности действий, взаимопомощи («один – за всех и все – за одного»), ответственности, смелости, находчивости.</a:t>
            </a:r>
          </a:p>
          <a:p>
            <a:pPr algn="ctr">
              <a:buNone/>
            </a:pPr>
            <a:r>
              <a:rPr lang="ru-RU" sz="2500" dirty="0" smtClean="0">
                <a:solidFill>
                  <a:schemeClr val="bg1"/>
                </a:solidFill>
                <a:latin typeface="Times New Roman" pitchFamily="18" charset="0"/>
                <a:cs typeface="Times New Roman" pitchFamily="18" charset="0"/>
              </a:rPr>
              <a:t>В кубанских играх много юмора, шуток, соревновательного задора; движения точны и образны, часто сопровождаются неожиданными веселыми моментами, заманчивыми и любимыми детьми считалками, жеребьевками, потешками. Они сохраняют свою художественную прелесть, эстетическое значение и составляют ценнейший, неповторимый игровой фольклор.</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736" y="428597"/>
            <a:ext cx="4514864" cy="7739622"/>
          </a:xfrm>
        </p:spPr>
        <p:txBody>
          <a:bodyPr>
            <a:normAutofit fontScale="47500" lnSpcReduction="20000"/>
          </a:bodyPr>
          <a:lstStyle/>
          <a:p>
            <a:pPr algn="ctr">
              <a:buNone/>
            </a:pPr>
            <a:r>
              <a:rPr lang="ru-RU" dirty="0" smtClean="0">
                <a:solidFill>
                  <a:schemeClr val="bg1"/>
                </a:solidFill>
                <a:latin typeface="Times New Roman" pitchFamily="18" charset="0"/>
                <a:cs typeface="Times New Roman" pitchFamily="18" charset="0"/>
              </a:rPr>
              <a:t>Эти четкие считалки, напевно-забавные </a:t>
            </a:r>
            <a:r>
              <a:rPr lang="ru-RU" dirty="0" err="1" smtClean="0">
                <a:solidFill>
                  <a:schemeClr val="bg1"/>
                </a:solidFill>
                <a:latin typeface="Times New Roman" pitchFamily="18" charset="0"/>
                <a:cs typeface="Times New Roman" pitchFamily="18" charset="0"/>
              </a:rPr>
              <a:t>певалки</a:t>
            </a:r>
            <a:r>
              <a:rPr lang="ru-RU" dirty="0" smtClean="0">
                <a:solidFill>
                  <a:schemeClr val="bg1"/>
                </a:solidFill>
                <a:latin typeface="Times New Roman" pitchFamily="18" charset="0"/>
                <a:cs typeface="Times New Roman" pitchFamily="18" charset="0"/>
              </a:rPr>
              <a:t>, занимательные диалоги быстро и прочно запоминаются и с удовольствием проговариваются детьми в их повседневных играх. Народный фольклор устно передается от поколения и никогда не стареет.</a:t>
            </a:r>
          </a:p>
          <a:p>
            <a:pPr algn="ctr">
              <a:buNone/>
            </a:pPr>
            <a:r>
              <a:rPr lang="ru-RU" dirty="0" smtClean="0">
                <a:solidFill>
                  <a:schemeClr val="bg1"/>
                </a:solidFill>
                <a:latin typeface="Times New Roman" pitchFamily="18" charset="0"/>
                <a:cs typeface="Times New Roman" pitchFamily="18" charset="0"/>
              </a:rPr>
              <a:t>Основным условием успешного внедрения кубанских игр в жизнь дошкольников всегда было и остается глубокое значение и свободное владение обширным игровым репертуаром, а также методикой педагогического руководства. Воспитатель, творчески используя игру, как эмоционально- образное средство влияния на детей, пробуждает у них интерес, воображение, добиваясь активного выполнения игровых действий.</a:t>
            </a:r>
          </a:p>
          <a:p>
            <a:pPr algn="ctr">
              <a:buNone/>
            </a:pPr>
            <a:r>
              <a:rPr lang="ru-RU" dirty="0" smtClean="0">
                <a:solidFill>
                  <a:schemeClr val="bg1"/>
                </a:solidFill>
                <a:latin typeface="Times New Roman" pitchFamily="18" charset="0"/>
                <a:cs typeface="Times New Roman" pitchFamily="18" charset="0"/>
              </a:rPr>
              <a:t>В ходе игры педагог привлекает внимание ребят к ее содержанию, следит за точностью движений, которые должны соответствовать правилам, за дозировкой физической нагрузки, делает краткие указания, поддерживает и регулирует эмоционально-положительное настроение и взаимоотношения играющих, приучает их ловко и стремительно действовать в создавшейся игровой ситуации, оказывать товарищескую поддержку, добиваться достижения общей цели и при этом испытывать радость. Одним словом, задача педагога заключается в том, чтобы научить детей самостоятельно и с удовольствием играть в народные игры.</a:t>
            </a:r>
          </a:p>
          <a:p>
            <a:pPr algn="ctr">
              <a:buNone/>
            </a:pPr>
            <a:r>
              <a:rPr lang="ru-RU" dirty="0" smtClean="0">
                <a:solidFill>
                  <a:schemeClr val="bg1"/>
                </a:solidFill>
                <a:latin typeface="Times New Roman" pitchFamily="18" charset="0"/>
                <a:cs typeface="Times New Roman" pitchFamily="18" charset="0"/>
              </a:rPr>
              <a:t>Объясняя новую кубанскую игру, в которой есть зачин (считалка, </a:t>
            </a:r>
            <a:r>
              <a:rPr lang="ru-RU" dirty="0" err="1" smtClean="0">
                <a:solidFill>
                  <a:schemeClr val="bg1"/>
                </a:solidFill>
                <a:latin typeface="Times New Roman" pitchFamily="18" charset="0"/>
                <a:cs typeface="Times New Roman" pitchFamily="18" charset="0"/>
              </a:rPr>
              <a:t>певалка</a:t>
            </a:r>
            <a:r>
              <a:rPr lang="ru-RU" dirty="0" smtClean="0">
                <a:solidFill>
                  <a:schemeClr val="bg1"/>
                </a:solidFill>
                <a:latin typeface="Times New Roman" pitchFamily="18" charset="0"/>
                <a:cs typeface="Times New Roman" pitchFamily="18" charset="0"/>
              </a:rPr>
              <a:t> или жеребьевка), взрослому не следует предварительно разучивать с детьми текст, его желательно ввести в ход игры неожиданно. Такой прием доставит детям большое удовольствие и избавит из от скучного трафаретного знакомства с игровым элементом. Ребята, вслушиваясь в ритмичное сочетание слов, при повторении игры легко запоминают зачин.</a:t>
            </a:r>
          </a:p>
          <a:p>
            <a:pPr algn="ctr">
              <a:buNone/>
            </a:pPr>
            <a:endParaRPr lang="ru-RU" dirty="0">
              <a:solidFill>
                <a:schemeClr val="bg1"/>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500033"/>
            <a:ext cx="5600700" cy="8072495"/>
          </a:xfrm>
        </p:spPr>
        <p:txBody>
          <a:bodyPr>
            <a:normAutofit/>
          </a:bodyPr>
          <a:lstStyle/>
          <a:p>
            <a:pPr algn="ctr">
              <a:buNone/>
            </a:pPr>
            <a:r>
              <a:rPr lang="ru-RU" sz="1400" dirty="0" smtClean="0">
                <a:solidFill>
                  <a:schemeClr val="bg1"/>
                </a:solidFill>
                <a:latin typeface="Times New Roman" pitchFamily="18" charset="0"/>
                <a:cs typeface="Times New Roman" pitchFamily="18" charset="0"/>
              </a:rPr>
              <a:t>Объяснение новой игры может проходить по-разному, в зависимости от ее вида и содержания. Так, несюжетная игра объясняется кратко, лаконично, эмоционально-выразительно. Воспитатель дает представление о ее содержании, последовательности игровых действий, расположении игроков и атрибутов, правилах игры. Он может задать один-два уточняющих вопроса, чтобы убедиться, что ребята поняли его правильно. Основная часть времени предоставляется конкретным игровым действиям детей. в конце игры следует положительно оценить поступки тех ребят, кто проявил определенные качества: смелость, ловкость, выдержку, товарищескую взаимопомощь.</a:t>
            </a:r>
          </a:p>
          <a:p>
            <a:pPr algn="ctr">
              <a:buNone/>
            </a:pPr>
            <a:r>
              <a:rPr lang="ru-RU" sz="1400" dirty="0" smtClean="0">
                <a:solidFill>
                  <a:schemeClr val="bg1"/>
                </a:solidFill>
                <a:latin typeface="Times New Roman" pitchFamily="18" charset="0"/>
                <a:cs typeface="Times New Roman" pitchFamily="18" charset="0"/>
              </a:rPr>
              <a:t>Сюжетную народную игру тоже можно объяснять по - разному. Например: воспитатель предварительно рассказывает о жизни казаков, показывает иллюстрации, предметы быта и искусства, заинтересовывает казачьими обычаями, фольклором. Или можно образно, но кратко рассказать о сюжете игры, пояснить роль водящего, дать послушать диалог, если он имеется, и перейти к распределению ролей, которое помимо применения считалок, проходит иногда путем назначения водящего в соответствии с педагогическими задачами (поощрить и активизировать застенчивого ребенка или, наоборот, показать на примере активного, как важно быть смелым и ловким; отклонить просьбу самоуверенного ребенка и включиться в игру самому воспитателю с целью показать ответственность роли водящего, от действий которого зависит, например, правильность ориентировки в пространстве всех остальных игроков).</a:t>
            </a:r>
          </a:p>
          <a:p>
            <a:pPr algn="ctr">
              <a:buNone/>
            </a:pPr>
            <a:r>
              <a:rPr lang="ru-RU" sz="1400" dirty="0" smtClean="0">
                <a:solidFill>
                  <a:schemeClr val="bg1"/>
                </a:solidFill>
                <a:latin typeface="Times New Roman" pitchFamily="18" charset="0"/>
                <a:cs typeface="Times New Roman" pitchFamily="18" charset="0"/>
              </a:rPr>
              <a:t>Педагогу следует помнить, что главная его задача заключается в том, чтобы научить детей играть активно и самостоятельно. Только в этом случае они приучаются сами в любой игровой ситуации регулировать степень внимания и мышечного напряжения, приспосабливаться к изменяющимся условиям окружающей среды, находить выход из критического положения, быстро принимать решение и приводить его в исполнение, проявлять инициативу, т.е. дошкольники приобретают важные качества, необходимые им в будущей жизни.</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1357291"/>
            <a:ext cx="5600700" cy="6810928"/>
          </a:xfrm>
        </p:spPr>
        <p:txBody>
          <a:bodyPr>
            <a:normAutofit/>
          </a:bodyPr>
          <a:lstStyle/>
          <a:p>
            <a:pPr algn="ctr">
              <a:buNone/>
            </a:pPr>
            <a:r>
              <a:rPr lang="ru-RU" sz="1800" dirty="0" smtClean="0">
                <a:solidFill>
                  <a:schemeClr val="bg1"/>
                </a:solidFill>
                <a:latin typeface="Times New Roman" pitchFamily="18" charset="0"/>
                <a:cs typeface="Times New Roman" pitchFamily="18" charset="0"/>
              </a:rPr>
              <a:t>Итак, народные кубанские игры в комплексе с другими воспитательными средствами представляют собой основу начального этапа формирования гармонически развитой, активной личности, сочетающей в себе духовное богатство, моральную чистоту и физическое совершенство. Работая с детьми, педагогу надо помнить, что впечатления детства глубоки и неизгладимы в памяти взрослого человека. Они образуют фундамент для развития его нравственных чувств, сознания и дальнейшего проявления их в общественно полезной и творческой деятельности.</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4000" r="-4000"/>
          </a:stretch>
        </a:blipFill>
        <a:effectLst/>
      </p:bgPr>
    </p:bg>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285992" y="0"/>
            <a:ext cx="4572008" cy="9143999"/>
          </a:xfrm>
        </p:spPr>
        <p:txBody>
          <a:bodyPr>
            <a:noAutofit/>
          </a:bodyPr>
          <a:lstStyle/>
          <a:p>
            <a:pPr algn="l"/>
            <a:r>
              <a:rPr lang="ru-RU" sz="1800" dirty="0" smtClean="0">
                <a:solidFill>
                  <a:schemeClr val="bg1"/>
                </a:solidFill>
                <a:latin typeface="Times New Roman" pitchFamily="18" charset="0"/>
                <a:cs typeface="Times New Roman" pitchFamily="18" charset="0"/>
              </a:rPr>
              <a:t>Оглавление:</a:t>
            </a:r>
          </a:p>
          <a:p>
            <a:pPr algn="l"/>
            <a:r>
              <a:rPr lang="ru-RU" sz="1400" dirty="0" smtClean="0">
                <a:solidFill>
                  <a:schemeClr val="bg1"/>
                </a:solidFill>
                <a:latin typeface="Times New Roman" pitchFamily="18" charset="0"/>
                <a:cs typeface="Times New Roman" pitchFamily="18" charset="0"/>
              </a:rPr>
              <a:t>1. «Передай подкову»   </a:t>
            </a:r>
          </a:p>
          <a:p>
            <a:pPr algn="l"/>
            <a:r>
              <a:rPr lang="ru-RU" sz="1400" dirty="0" smtClean="0">
                <a:solidFill>
                  <a:schemeClr val="bg1"/>
                </a:solidFill>
                <a:latin typeface="Times New Roman" pitchFamily="18" charset="0"/>
                <a:cs typeface="Times New Roman" pitchFamily="18" charset="0"/>
              </a:rPr>
              <a:t>2. «Сбей шапку»</a:t>
            </a:r>
          </a:p>
          <a:p>
            <a:pPr algn="l"/>
            <a:r>
              <a:rPr lang="ru-RU" sz="1400" dirty="0" smtClean="0">
                <a:solidFill>
                  <a:schemeClr val="bg1"/>
                </a:solidFill>
                <a:latin typeface="Times New Roman" pitchFamily="18" charset="0"/>
                <a:cs typeface="Times New Roman" pitchFamily="18" charset="0"/>
              </a:rPr>
              <a:t>3. «Плетень»</a:t>
            </a:r>
          </a:p>
          <a:p>
            <a:pPr algn="l"/>
            <a:r>
              <a:rPr lang="ru-RU" sz="1400" dirty="0" smtClean="0">
                <a:solidFill>
                  <a:schemeClr val="bg1"/>
                </a:solidFill>
                <a:latin typeface="Times New Roman" pitchFamily="18" charset="0"/>
                <a:cs typeface="Times New Roman" pitchFamily="18" charset="0"/>
              </a:rPr>
              <a:t>4. «Кривой петух»</a:t>
            </a:r>
          </a:p>
          <a:p>
            <a:pPr algn="l"/>
            <a:r>
              <a:rPr lang="ru-RU" sz="1400" dirty="0" smtClean="0">
                <a:solidFill>
                  <a:schemeClr val="bg1"/>
                </a:solidFill>
                <a:latin typeface="Times New Roman" pitchFamily="18" charset="0"/>
                <a:cs typeface="Times New Roman" pitchFamily="18" charset="0"/>
              </a:rPr>
              <a:t>5. «Защити курень»</a:t>
            </a:r>
          </a:p>
          <a:p>
            <a:pPr algn="l"/>
            <a:r>
              <a:rPr lang="ru-RU" sz="1400" dirty="0" smtClean="0">
                <a:solidFill>
                  <a:schemeClr val="bg1"/>
                </a:solidFill>
                <a:latin typeface="Times New Roman" pitchFamily="18" charset="0"/>
                <a:cs typeface="Times New Roman" pitchFamily="18" charset="0"/>
              </a:rPr>
              <a:t>6. «Напои лошадку»</a:t>
            </a:r>
          </a:p>
          <a:p>
            <a:pPr algn="l"/>
            <a:r>
              <a:rPr lang="ru-RU" sz="1400" dirty="0" smtClean="0">
                <a:solidFill>
                  <a:schemeClr val="bg1"/>
                </a:solidFill>
                <a:latin typeface="Times New Roman" pitchFamily="18" charset="0"/>
                <a:cs typeface="Times New Roman" pitchFamily="18" charset="0"/>
              </a:rPr>
              <a:t>7. «Роман, роман....»</a:t>
            </a:r>
          </a:p>
          <a:p>
            <a:pPr algn="l"/>
            <a:r>
              <a:rPr lang="ru-RU" sz="1400" dirty="0" smtClean="0">
                <a:solidFill>
                  <a:schemeClr val="bg1"/>
                </a:solidFill>
                <a:latin typeface="Times New Roman" pitchFamily="18" charset="0"/>
                <a:cs typeface="Times New Roman" pitchFamily="18" charset="0"/>
              </a:rPr>
              <a:t>8. «Тяни в круг»</a:t>
            </a:r>
          </a:p>
          <a:p>
            <a:pPr algn="l"/>
            <a:r>
              <a:rPr lang="ru-RU" sz="1400" dirty="0" smtClean="0">
                <a:solidFill>
                  <a:schemeClr val="bg1"/>
                </a:solidFill>
                <a:latin typeface="Times New Roman" pitchFamily="18" charset="0"/>
                <a:cs typeface="Times New Roman" pitchFamily="18" charset="0"/>
              </a:rPr>
              <a:t>9. «Колесо»</a:t>
            </a:r>
          </a:p>
          <a:p>
            <a:pPr algn="l"/>
            <a:r>
              <a:rPr lang="ru-RU" sz="1400" dirty="0" smtClean="0">
                <a:solidFill>
                  <a:schemeClr val="bg1"/>
                </a:solidFill>
                <a:latin typeface="Times New Roman" pitchFamily="18" charset="0"/>
                <a:cs typeface="Times New Roman" pitchFamily="18" charset="0"/>
              </a:rPr>
              <a:t>10. «Петух» («сон казака»)</a:t>
            </a:r>
          </a:p>
          <a:p>
            <a:pPr algn="l"/>
            <a:r>
              <a:rPr lang="ru-RU" sz="1400" dirty="0" smtClean="0">
                <a:solidFill>
                  <a:schemeClr val="bg1"/>
                </a:solidFill>
                <a:latin typeface="Times New Roman" pitchFamily="18" charset="0"/>
                <a:cs typeface="Times New Roman" pitchFamily="18" charset="0"/>
              </a:rPr>
              <a:t>11. «Перетяжки»</a:t>
            </a:r>
          </a:p>
          <a:p>
            <a:pPr algn="l"/>
            <a:r>
              <a:rPr lang="ru-RU" sz="1400" dirty="0" smtClean="0">
                <a:solidFill>
                  <a:schemeClr val="bg1"/>
                </a:solidFill>
                <a:latin typeface="Times New Roman" pitchFamily="18" charset="0"/>
                <a:cs typeface="Times New Roman" pitchFamily="18" charset="0"/>
              </a:rPr>
              <a:t>12. «Щелчки»</a:t>
            </a:r>
          </a:p>
          <a:p>
            <a:pPr algn="l"/>
            <a:r>
              <a:rPr lang="ru-RU" sz="1400" dirty="0" smtClean="0">
                <a:solidFill>
                  <a:schemeClr val="bg1"/>
                </a:solidFill>
                <a:latin typeface="Times New Roman" pitchFamily="18" charset="0"/>
                <a:cs typeface="Times New Roman" pitchFamily="18" charset="0"/>
              </a:rPr>
              <a:t>13. « Камешки»</a:t>
            </a:r>
          </a:p>
          <a:p>
            <a:pPr algn="l"/>
            <a:r>
              <a:rPr lang="ru-RU" sz="1400" dirty="0" smtClean="0">
                <a:solidFill>
                  <a:schemeClr val="bg1"/>
                </a:solidFill>
                <a:latin typeface="Times New Roman" pitchFamily="18" charset="0"/>
                <a:cs typeface="Times New Roman" pitchFamily="18" charset="0"/>
              </a:rPr>
              <a:t>14. «Золотые ворота»   </a:t>
            </a:r>
          </a:p>
          <a:p>
            <a:pPr algn="l"/>
            <a:r>
              <a:rPr lang="ru-RU" sz="1400" dirty="0" smtClean="0">
                <a:solidFill>
                  <a:schemeClr val="bg1"/>
                </a:solidFill>
                <a:latin typeface="Times New Roman" pitchFamily="18" charset="0"/>
                <a:cs typeface="Times New Roman" pitchFamily="18" charset="0"/>
              </a:rPr>
              <a:t>15. «Разбей кувшин»</a:t>
            </a:r>
          </a:p>
          <a:p>
            <a:pPr algn="l"/>
            <a:r>
              <a:rPr lang="ru-RU" sz="1400" dirty="0" smtClean="0">
                <a:solidFill>
                  <a:schemeClr val="bg1"/>
                </a:solidFill>
                <a:latin typeface="Times New Roman" pitchFamily="18" charset="0"/>
                <a:cs typeface="Times New Roman" pitchFamily="18" charset="0"/>
              </a:rPr>
              <a:t>16. «Лихие наездники»</a:t>
            </a:r>
          </a:p>
          <a:p>
            <a:pPr algn="l"/>
            <a:r>
              <a:rPr lang="ru-RU" sz="1400" dirty="0" smtClean="0">
                <a:solidFill>
                  <a:schemeClr val="bg1"/>
                </a:solidFill>
                <a:latin typeface="Times New Roman" pitchFamily="18" charset="0"/>
                <a:cs typeface="Times New Roman" pitchFamily="18" charset="0"/>
              </a:rPr>
              <a:t>17. «Кубанка – шапка казака»</a:t>
            </a:r>
          </a:p>
          <a:p>
            <a:pPr algn="l"/>
            <a:r>
              <a:rPr lang="ru-RU" sz="1400" dirty="0" smtClean="0">
                <a:solidFill>
                  <a:schemeClr val="bg1"/>
                </a:solidFill>
                <a:latin typeface="Times New Roman" pitchFamily="18" charset="0"/>
                <a:cs typeface="Times New Roman" pitchFamily="18" charset="0"/>
              </a:rPr>
              <a:t>18. «Селезень и утка»</a:t>
            </a:r>
          </a:p>
          <a:p>
            <a:pPr algn="l"/>
            <a:r>
              <a:rPr lang="ru-RU" sz="1400" dirty="0" smtClean="0">
                <a:solidFill>
                  <a:schemeClr val="bg1"/>
                </a:solidFill>
                <a:latin typeface="Times New Roman" pitchFamily="18" charset="0"/>
                <a:cs typeface="Times New Roman" pitchFamily="18" charset="0"/>
              </a:rPr>
              <a:t>19. «Брыль (соломенная шляпа с широкими полями)»</a:t>
            </a:r>
          </a:p>
          <a:p>
            <a:pPr algn="l"/>
            <a:r>
              <a:rPr lang="ru-RU" sz="1400" dirty="0" smtClean="0">
                <a:solidFill>
                  <a:schemeClr val="bg1"/>
                </a:solidFill>
                <a:latin typeface="Times New Roman" pitchFamily="18" charset="0"/>
                <a:cs typeface="Times New Roman" pitchFamily="18" charset="0"/>
              </a:rPr>
              <a:t>20. «Конники»</a:t>
            </a:r>
          </a:p>
          <a:p>
            <a:pPr algn="l"/>
            <a:r>
              <a:rPr lang="ru-RU" sz="1400" dirty="0" smtClean="0">
                <a:solidFill>
                  <a:schemeClr val="bg1"/>
                </a:solidFill>
                <a:latin typeface="Times New Roman" pitchFamily="18" charset="0"/>
                <a:cs typeface="Times New Roman" pitchFamily="18" charset="0"/>
              </a:rPr>
              <a:t>21. «Сторожевые»</a:t>
            </a:r>
          </a:p>
          <a:p>
            <a:pPr algn="l"/>
            <a:r>
              <a:rPr lang="ru-RU" sz="1400" dirty="0" smtClean="0">
                <a:solidFill>
                  <a:schemeClr val="bg1"/>
                </a:solidFill>
                <a:latin typeface="Times New Roman" pitchFamily="18" charset="0"/>
                <a:cs typeface="Times New Roman" pitchFamily="18" charset="0"/>
              </a:rPr>
              <a:t>22. «</a:t>
            </a:r>
            <a:r>
              <a:rPr lang="ru-RU" sz="1400" dirty="0" err="1" smtClean="0">
                <a:solidFill>
                  <a:schemeClr val="bg1"/>
                </a:solidFill>
                <a:latin typeface="Times New Roman" pitchFamily="18" charset="0"/>
                <a:cs typeface="Times New Roman" pitchFamily="18" charset="0"/>
              </a:rPr>
              <a:t>Ляпта</a:t>
            </a:r>
            <a:r>
              <a:rPr lang="ru-RU" sz="1400" dirty="0" smtClean="0">
                <a:solidFill>
                  <a:schemeClr val="bg1"/>
                </a:solidFill>
                <a:latin typeface="Times New Roman" pitchFamily="18" charset="0"/>
                <a:cs typeface="Times New Roman" pitchFamily="18" charset="0"/>
              </a:rPr>
              <a:t>»</a:t>
            </a:r>
          </a:p>
          <a:p>
            <a:pPr algn="l"/>
            <a:r>
              <a:rPr lang="ru-RU" sz="1400" dirty="0" smtClean="0">
                <a:solidFill>
                  <a:schemeClr val="bg1"/>
                </a:solidFill>
                <a:latin typeface="Times New Roman" pitchFamily="18" charset="0"/>
                <a:cs typeface="Times New Roman" pitchFamily="18" charset="0"/>
              </a:rPr>
              <a:t>23. «Стадо»</a:t>
            </a:r>
          </a:p>
          <a:p>
            <a:pPr algn="l"/>
            <a:r>
              <a:rPr lang="ru-RU" sz="1400" dirty="0" smtClean="0">
                <a:solidFill>
                  <a:schemeClr val="bg1"/>
                </a:solidFill>
                <a:latin typeface="Times New Roman" pitchFamily="18" charset="0"/>
                <a:cs typeface="Times New Roman" pitchFamily="18" charset="0"/>
              </a:rPr>
              <a:t>24. «Не замай (не тронь меня)»</a:t>
            </a:r>
          </a:p>
          <a:p>
            <a:pPr algn="l"/>
            <a:r>
              <a:rPr lang="ru-RU" sz="1400" dirty="0" smtClean="0">
                <a:solidFill>
                  <a:schemeClr val="bg1"/>
                </a:solidFill>
                <a:latin typeface="Times New Roman" pitchFamily="18" charset="0"/>
                <a:cs typeface="Times New Roman" pitchFamily="18" charset="0"/>
              </a:rPr>
              <a:t>25. «Подсолнухи»</a:t>
            </a:r>
          </a:p>
          <a:p>
            <a:pPr algn="l"/>
            <a:r>
              <a:rPr lang="ru-RU" sz="1400" dirty="0" smtClean="0">
                <a:solidFill>
                  <a:schemeClr val="bg1"/>
                </a:solidFill>
                <a:latin typeface="Times New Roman" pitchFamily="18" charset="0"/>
                <a:cs typeface="Times New Roman" pitchFamily="18" charset="0"/>
              </a:rPr>
              <a:t>26. «Тополек»</a:t>
            </a:r>
          </a:p>
          <a:p>
            <a:pPr algn="l"/>
            <a:r>
              <a:rPr lang="ru-RU" sz="1400" dirty="0" smtClean="0">
                <a:solidFill>
                  <a:schemeClr val="bg1"/>
                </a:solidFill>
                <a:latin typeface="Times New Roman" pitchFamily="18" charset="0"/>
                <a:cs typeface="Times New Roman" pitchFamily="18" charset="0"/>
              </a:rPr>
              <a:t>27. «Птицелов»</a:t>
            </a:r>
          </a:p>
          <a:p>
            <a:pPr algn="l"/>
            <a:r>
              <a:rPr lang="ru-RU" sz="1400" dirty="0" smtClean="0">
                <a:solidFill>
                  <a:schemeClr val="bg1"/>
                </a:solidFill>
                <a:latin typeface="Times New Roman" pitchFamily="18" charset="0"/>
                <a:cs typeface="Times New Roman" pitchFamily="18" charset="0"/>
              </a:rPr>
              <a:t>28. «</a:t>
            </a:r>
            <a:r>
              <a:rPr lang="ru-RU" sz="1400" dirty="0" err="1" smtClean="0">
                <a:solidFill>
                  <a:schemeClr val="bg1"/>
                </a:solidFill>
                <a:latin typeface="Times New Roman" pitchFamily="18" charset="0"/>
                <a:cs typeface="Times New Roman" pitchFamily="18" charset="0"/>
              </a:rPr>
              <a:t>Малечена</a:t>
            </a:r>
            <a:r>
              <a:rPr lang="ru-RU" sz="1400" dirty="0" smtClean="0">
                <a:solidFill>
                  <a:schemeClr val="bg1"/>
                </a:solidFill>
                <a:latin typeface="Times New Roman" pitchFamily="18" charset="0"/>
                <a:cs typeface="Times New Roman" pitchFamily="18" charset="0"/>
              </a:rPr>
              <a:t> – калечена»</a:t>
            </a:r>
          </a:p>
          <a:p>
            <a:pPr algn="l"/>
            <a:r>
              <a:rPr lang="ru-RU" sz="1400" dirty="0" smtClean="0">
                <a:solidFill>
                  <a:schemeClr val="bg1"/>
                </a:solidFill>
                <a:latin typeface="Times New Roman" pitchFamily="18" charset="0"/>
                <a:cs typeface="Times New Roman" pitchFamily="18" charset="0"/>
              </a:rPr>
              <a:t>29. «Достань платок»</a:t>
            </a:r>
          </a:p>
          <a:p>
            <a:pPr algn="l"/>
            <a:r>
              <a:rPr lang="ru-RU" sz="1400" dirty="0" smtClean="0">
                <a:solidFill>
                  <a:schemeClr val="bg1"/>
                </a:solidFill>
                <a:latin typeface="Times New Roman" pitchFamily="18" charset="0"/>
                <a:cs typeface="Times New Roman" pitchFamily="18" charset="0"/>
              </a:rPr>
              <a:t>30. «Казачья»</a:t>
            </a:r>
          </a:p>
          <a:p>
            <a:pPr algn="l"/>
            <a:r>
              <a:rPr lang="ru-RU" sz="1400" dirty="0" smtClean="0">
                <a:solidFill>
                  <a:schemeClr val="bg1"/>
                </a:solidFill>
                <a:latin typeface="Times New Roman" pitchFamily="18" charset="0"/>
                <a:cs typeface="Times New Roman" pitchFamily="18" charset="0"/>
              </a:rPr>
              <a:t>31. «Горшки»</a:t>
            </a:r>
          </a:p>
          <a:p>
            <a:pPr algn="l"/>
            <a:r>
              <a:rPr lang="ru-RU" sz="1400" dirty="0" smtClean="0">
                <a:solidFill>
                  <a:schemeClr val="bg1"/>
                </a:solidFill>
                <a:latin typeface="Times New Roman" pitchFamily="18" charset="0"/>
                <a:cs typeface="Times New Roman" pitchFamily="18" charset="0"/>
              </a:rPr>
              <a:t>32. «Заплетайся плетень»</a:t>
            </a:r>
          </a:p>
          <a:p>
            <a:pPr algn="l"/>
            <a:endParaRPr lang="ru-RU" sz="14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70" y="1357290"/>
            <a:ext cx="4643470" cy="6215106"/>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«ПЕРЕДАЙ ПОДКОВУ»</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На Кубани есть поверье старинное: «Кто найдет подкову, тому она счастье принесет». Звучит музыка, дети стоят в круге и под музыку передают подкову друг другу. Как только музыка замолкает, тот у кого осталась подкова в руках, выходит в круг и танцует.</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«СБЕЙ ШАПКУ»</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Под музыку мальчики скачут, имитируя езду на коне по кругу, друг за другом. С окончанием музыки должны быстро сбить шапку с помощью шашки. Выигрывает тот, кому это удается, тогда он приглашает казачку на танец и они пляшут. Затем игра повторяется.</a:t>
            </a:r>
          </a:p>
          <a:p>
            <a:pPr algn="ctr"/>
            <a:endParaRPr lang="ru-RU" sz="14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571473"/>
            <a:ext cx="5600700" cy="7596746"/>
          </a:xfrm>
        </p:spPr>
        <p:txBody>
          <a:bodyPr>
            <a:normAutofit/>
          </a:bodyPr>
          <a:lstStyle/>
          <a:p>
            <a:pPr algn="ctr">
              <a:buNone/>
            </a:pPr>
            <a:endParaRPr lang="ru-RU" sz="1400" b="1" dirty="0" smtClean="0">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«ПЛЕТЕНЬ»</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стоят шеренгами у четырех стен комнаты, взявшись за руки крест-накрест. Дети первой шеренги подходят к стоящим напротив и кланяются. Отходят спиной на свое место. Движение повторяют дети второй, третьей и четвертой шеренги.</a:t>
            </a:r>
          </a:p>
          <a:p>
            <a:pPr algn="ctr"/>
            <a:r>
              <a:rPr lang="ru-RU" sz="1400" dirty="0" smtClean="0">
                <a:solidFill>
                  <a:schemeClr val="bg1"/>
                </a:solidFill>
                <a:latin typeface="Times New Roman" pitchFamily="18" charset="0"/>
                <a:cs typeface="Times New Roman" pitchFamily="18" charset="0"/>
              </a:rPr>
              <a:t>По сигналу (свисток) играющие расходятся по всей комнате, выполняя определенные движения под звуки бубна (подскоки, легкий бег, галоп и т.д.). По следующему сигналу свистка или остановке бубна все бегут на свои места и строятся шеренгами, соответственно взявшись за руки крест- накрест. Выигрывает та шеренга, которая первая построится.</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«КРИВОЙ ПЕТУХ»</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Дети стоят по кругу. Один в центре.</a:t>
            </a:r>
          </a:p>
          <a:p>
            <a:pPr algn="ctr">
              <a:buNone/>
            </a:pPr>
            <a:r>
              <a:rPr lang="ru-RU" sz="1400" dirty="0" smtClean="0">
                <a:solidFill>
                  <a:schemeClr val="bg1"/>
                </a:solidFill>
                <a:latin typeface="Times New Roman" pitchFamily="18" charset="0"/>
                <a:cs typeface="Times New Roman" pitchFamily="18" charset="0"/>
              </a:rPr>
              <a:t>Дети: «Кривой петух, на чем стоишь? (На иголочках)</a:t>
            </a:r>
          </a:p>
          <a:p>
            <a:pPr algn="ctr">
              <a:buNone/>
            </a:pPr>
            <a:r>
              <a:rPr lang="ru-RU" sz="1400" dirty="0" smtClean="0">
                <a:solidFill>
                  <a:schemeClr val="bg1"/>
                </a:solidFill>
                <a:latin typeface="Times New Roman" pitchFamily="18" charset="0"/>
                <a:cs typeface="Times New Roman" pitchFamily="18" charset="0"/>
              </a:rPr>
              <a:t>А как тебе, не колко? (На </a:t>
            </a:r>
            <a:r>
              <a:rPr lang="ru-RU" sz="1400" dirty="0" err="1" smtClean="0">
                <a:solidFill>
                  <a:schemeClr val="bg1"/>
                </a:solidFill>
                <a:latin typeface="Times New Roman" pitchFamily="18" charset="0"/>
                <a:cs typeface="Times New Roman" pitchFamily="18" charset="0"/>
              </a:rPr>
              <a:t>подковочках</a:t>
            </a:r>
            <a:r>
              <a:rPr lang="ru-RU" sz="1400" dirty="0" smtClean="0">
                <a:solidFill>
                  <a:schemeClr val="bg1"/>
                </a:solidFill>
                <a:latin typeface="Times New Roman" pitchFamily="18" charset="0"/>
                <a:cs typeface="Times New Roman" pitchFamily="18" charset="0"/>
              </a:rPr>
              <a:t>)</a:t>
            </a:r>
          </a:p>
          <a:p>
            <a:pPr algn="ctr">
              <a:buNone/>
            </a:pPr>
            <a:r>
              <a:rPr lang="ru-RU" sz="1400" dirty="0" smtClean="0">
                <a:solidFill>
                  <a:schemeClr val="bg1"/>
                </a:solidFill>
                <a:latin typeface="Times New Roman" pitchFamily="18" charset="0"/>
                <a:cs typeface="Times New Roman" pitchFamily="18" charset="0"/>
              </a:rPr>
              <a:t>Дети идут по кругу и поют:</a:t>
            </a:r>
          </a:p>
          <a:p>
            <a:pPr algn="ctr">
              <a:buNone/>
            </a:pPr>
            <a:r>
              <a:rPr lang="ru-RU" sz="1400" dirty="0" smtClean="0">
                <a:solidFill>
                  <a:schemeClr val="bg1"/>
                </a:solidFill>
                <a:latin typeface="Times New Roman" pitchFamily="18" charset="0"/>
                <a:cs typeface="Times New Roman" pitchFamily="18" charset="0"/>
              </a:rPr>
              <a:t>Ступай в кут,</a:t>
            </a:r>
          </a:p>
          <a:p>
            <a:pPr algn="ctr">
              <a:buNone/>
            </a:pPr>
            <a:r>
              <a:rPr lang="ru-RU" sz="1400" dirty="0" smtClean="0">
                <a:solidFill>
                  <a:schemeClr val="bg1"/>
                </a:solidFill>
                <a:latin typeface="Times New Roman" pitchFamily="18" charset="0"/>
                <a:cs typeface="Times New Roman" pitchFamily="18" charset="0"/>
              </a:rPr>
              <a:t>Там блины пекут,</a:t>
            </a:r>
          </a:p>
          <a:p>
            <a:pPr algn="ctr">
              <a:buNone/>
            </a:pPr>
            <a:r>
              <a:rPr lang="ru-RU" sz="1400" dirty="0" smtClean="0">
                <a:solidFill>
                  <a:schemeClr val="bg1"/>
                </a:solidFill>
                <a:latin typeface="Times New Roman" pitchFamily="18" charset="0"/>
                <a:cs typeface="Times New Roman" pitchFamily="18" charset="0"/>
              </a:rPr>
              <a:t>Там блины пекут,</a:t>
            </a:r>
          </a:p>
          <a:p>
            <a:pPr algn="ctr">
              <a:buNone/>
            </a:pPr>
            <a:r>
              <a:rPr lang="ru-RU" sz="1400" dirty="0" smtClean="0">
                <a:solidFill>
                  <a:schemeClr val="bg1"/>
                </a:solidFill>
                <a:latin typeface="Times New Roman" pitchFamily="18" charset="0"/>
                <a:cs typeface="Times New Roman" pitchFamily="18" charset="0"/>
              </a:rPr>
              <a:t>Тебе блин дадут.</a:t>
            </a:r>
          </a:p>
          <a:p>
            <a:pPr algn="ctr">
              <a:buNone/>
            </a:pPr>
            <a:r>
              <a:rPr lang="ru-RU" sz="1400" dirty="0" smtClean="0">
                <a:solidFill>
                  <a:schemeClr val="bg1"/>
                </a:solidFill>
                <a:latin typeface="Times New Roman" pitchFamily="18" charset="0"/>
                <a:cs typeface="Times New Roman" pitchFamily="18" charset="0"/>
              </a:rPr>
              <a:t>Ребенок стучит ногой об пол. (3 раза)</a:t>
            </a:r>
          </a:p>
          <a:p>
            <a:pPr algn="ctr">
              <a:buNone/>
            </a:pPr>
            <a:r>
              <a:rPr lang="ru-RU" sz="1400" dirty="0" smtClean="0">
                <a:solidFill>
                  <a:schemeClr val="bg1"/>
                </a:solidFill>
                <a:latin typeface="Times New Roman" pitchFamily="18" charset="0"/>
                <a:cs typeface="Times New Roman" pitchFamily="18" charset="0"/>
              </a:rPr>
              <a:t>Дети: - Кто там?</a:t>
            </a:r>
          </a:p>
          <a:p>
            <a:pPr algn="ctr">
              <a:buNone/>
            </a:pPr>
            <a:r>
              <a:rPr lang="ru-RU" sz="1400" dirty="0" smtClean="0">
                <a:solidFill>
                  <a:schemeClr val="bg1"/>
                </a:solidFill>
                <a:latin typeface="Times New Roman" pitchFamily="18" charset="0"/>
                <a:cs typeface="Times New Roman" pitchFamily="18" charset="0"/>
              </a:rPr>
              <a:t>- Это я, Тарас.</a:t>
            </a:r>
          </a:p>
          <a:p>
            <a:pPr algn="ctr">
              <a:buNone/>
            </a:pPr>
            <a:r>
              <a:rPr lang="ru-RU" sz="1400" dirty="0" smtClean="0">
                <a:solidFill>
                  <a:schemeClr val="bg1"/>
                </a:solidFill>
                <a:latin typeface="Times New Roman" pitchFamily="18" charset="0"/>
                <a:cs typeface="Times New Roman" pitchFamily="18" charset="0"/>
              </a:rPr>
              <a:t>Дети: - Лови нас, не открывая глаз.</a:t>
            </a:r>
          </a:p>
          <a:p>
            <a:pPr algn="ctr">
              <a:buNone/>
            </a:pPr>
            <a:r>
              <a:rPr lang="ru-RU" sz="1400" dirty="0" smtClean="0">
                <a:solidFill>
                  <a:schemeClr val="bg1"/>
                </a:solidFill>
                <a:latin typeface="Times New Roman" pitchFamily="18" charset="0"/>
                <a:cs typeface="Times New Roman" pitchFamily="18" charset="0"/>
              </a:rPr>
              <a:t>Кого поймал, должен угадать.</a:t>
            </a:r>
          </a:p>
          <a:p>
            <a:pPr algn="ct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714348"/>
            <a:ext cx="5800744" cy="7715303"/>
          </a:xfrm>
        </p:spPr>
        <p:txBody>
          <a:bodyPr>
            <a:normAutofit fontScale="62500" lnSpcReduction="20000"/>
          </a:bodyPr>
          <a:lstStyle/>
          <a:p>
            <a:pPr algn="ctr">
              <a:buNone/>
            </a:pPr>
            <a:r>
              <a:rPr lang="ru-RU" sz="2500" b="1" dirty="0" smtClean="0">
                <a:solidFill>
                  <a:schemeClr val="bg1"/>
                </a:solidFill>
                <a:latin typeface="Times New Roman" pitchFamily="18" charset="0"/>
                <a:cs typeface="Times New Roman" pitchFamily="18" charset="0"/>
              </a:rPr>
              <a:t>«ЗАЩИТИ КУРЕНЬ»</a:t>
            </a:r>
            <a:endParaRPr lang="ru-RU" sz="2500" dirty="0" smtClean="0">
              <a:solidFill>
                <a:schemeClr val="bg1"/>
              </a:solidFill>
              <a:latin typeface="Times New Roman" pitchFamily="18" charset="0"/>
              <a:cs typeface="Times New Roman" pitchFamily="18" charset="0"/>
            </a:endParaRPr>
          </a:p>
          <a:p>
            <a:pPr algn="ctr">
              <a:buNone/>
            </a:pPr>
            <a:r>
              <a:rPr lang="ru-RU" sz="2500" dirty="0" smtClean="0">
                <a:solidFill>
                  <a:schemeClr val="bg1"/>
                </a:solidFill>
                <a:latin typeface="Times New Roman" pitchFamily="18" charset="0"/>
                <a:cs typeface="Times New Roman" pitchFamily="18" charset="0"/>
              </a:rPr>
              <a:t>Подгруппа детей (8-10) стоят вокруг импровизированного куреня на расстоянии 1,5-2м. водящий в центре куреня, у него шашка. У каждого ребенка кольцо из полых резиновых трубок. По команде воспитателя «В курень попади!» дети быстро поочередно бросают кольца, стараясь попасть в курень.</a:t>
            </a:r>
          </a:p>
          <a:p>
            <a:pPr algn="ctr">
              <a:buNone/>
            </a:pPr>
            <a:endParaRPr lang="ru-RU" sz="2500" b="1" dirty="0" smtClean="0">
              <a:solidFill>
                <a:schemeClr val="bg1"/>
              </a:solidFill>
              <a:latin typeface="Times New Roman" pitchFamily="18" charset="0"/>
              <a:cs typeface="Times New Roman" pitchFamily="18" charset="0"/>
            </a:endParaRPr>
          </a:p>
          <a:p>
            <a:pPr algn="ctr">
              <a:buNone/>
            </a:pPr>
            <a:endParaRPr lang="ru-RU" sz="2500" b="1" dirty="0" smtClean="0">
              <a:solidFill>
                <a:schemeClr val="bg1"/>
              </a:solidFill>
              <a:latin typeface="Times New Roman" pitchFamily="18" charset="0"/>
              <a:cs typeface="Times New Roman" pitchFamily="18" charset="0"/>
            </a:endParaRPr>
          </a:p>
          <a:p>
            <a:pPr algn="ctr">
              <a:buNone/>
            </a:pPr>
            <a:r>
              <a:rPr lang="ru-RU" sz="2500" b="1" dirty="0" smtClean="0">
                <a:solidFill>
                  <a:schemeClr val="bg1"/>
                </a:solidFill>
                <a:latin typeface="Times New Roman" pitchFamily="18" charset="0"/>
                <a:cs typeface="Times New Roman" pitchFamily="18" charset="0"/>
              </a:rPr>
              <a:t>«НАПОИ ЛОШАДКУ»</a:t>
            </a:r>
            <a:endParaRPr lang="ru-RU" sz="2500" dirty="0" smtClean="0">
              <a:solidFill>
                <a:schemeClr val="bg1"/>
              </a:solidFill>
              <a:latin typeface="Times New Roman" pitchFamily="18" charset="0"/>
              <a:cs typeface="Times New Roman" pitchFamily="18" charset="0"/>
            </a:endParaRPr>
          </a:p>
          <a:p>
            <a:pPr algn="ctr">
              <a:buNone/>
            </a:pPr>
            <a:r>
              <a:rPr lang="ru-RU" sz="2500" dirty="0" smtClean="0">
                <a:solidFill>
                  <a:schemeClr val="bg1"/>
                </a:solidFill>
                <a:latin typeface="Times New Roman" pitchFamily="18" charset="0"/>
                <a:cs typeface="Times New Roman" pitchFamily="18" charset="0"/>
              </a:rPr>
              <a:t>Ребенок становится за линию на расстоянии 2-3 м от игрушечной лошадки. Воспитатель дает ему в руки ведерко и завязывает глаза. Малыш должен подойти и напоить ее /подвести ведро к морде лошади/.</a:t>
            </a:r>
          </a:p>
          <a:p>
            <a:pPr algn="ctr">
              <a:buNone/>
            </a:pPr>
            <a:endParaRPr lang="ru-RU" sz="2500" b="1" dirty="0" smtClean="0">
              <a:solidFill>
                <a:schemeClr val="bg1"/>
              </a:solidFill>
              <a:latin typeface="Times New Roman" pitchFamily="18" charset="0"/>
              <a:cs typeface="Times New Roman" pitchFamily="18" charset="0"/>
            </a:endParaRPr>
          </a:p>
          <a:p>
            <a:pPr algn="ctr">
              <a:buNone/>
            </a:pPr>
            <a:endParaRPr lang="ru-RU" sz="2500" b="1" dirty="0" smtClean="0">
              <a:solidFill>
                <a:schemeClr val="bg1"/>
              </a:solidFill>
              <a:latin typeface="Times New Roman" pitchFamily="18" charset="0"/>
              <a:cs typeface="Times New Roman" pitchFamily="18" charset="0"/>
            </a:endParaRPr>
          </a:p>
          <a:p>
            <a:pPr algn="ctr">
              <a:buNone/>
            </a:pPr>
            <a:r>
              <a:rPr lang="ru-RU" sz="2500" b="1" dirty="0" smtClean="0">
                <a:solidFill>
                  <a:schemeClr val="bg1"/>
                </a:solidFill>
                <a:latin typeface="Times New Roman" pitchFamily="18" charset="0"/>
                <a:cs typeface="Times New Roman" pitchFamily="18" charset="0"/>
              </a:rPr>
              <a:t>«РОМАН, РОМАН....»</a:t>
            </a:r>
            <a:endParaRPr lang="ru-RU" sz="2500" dirty="0" smtClean="0">
              <a:solidFill>
                <a:schemeClr val="bg1"/>
              </a:solidFill>
              <a:latin typeface="Times New Roman" pitchFamily="18" charset="0"/>
              <a:cs typeface="Times New Roman" pitchFamily="18" charset="0"/>
            </a:endParaRPr>
          </a:p>
          <a:p>
            <a:pPr algn="ctr">
              <a:buNone/>
            </a:pPr>
            <a:r>
              <a:rPr lang="ru-RU" sz="2500" dirty="0" smtClean="0">
                <a:solidFill>
                  <a:schemeClr val="bg1"/>
                </a:solidFill>
                <a:latin typeface="Times New Roman" pitchFamily="18" charset="0"/>
                <a:cs typeface="Times New Roman" pitchFamily="18" charset="0"/>
              </a:rPr>
              <a:t>Дети стоят в кругу лицом к центру. Говорят хором:</a:t>
            </a:r>
          </a:p>
          <a:p>
            <a:pPr algn="ctr">
              <a:buNone/>
            </a:pPr>
            <a:r>
              <a:rPr lang="ru-RU" sz="2500" dirty="0" smtClean="0">
                <a:solidFill>
                  <a:schemeClr val="bg1"/>
                </a:solidFill>
                <a:latin typeface="Times New Roman" pitchFamily="18" charset="0"/>
                <a:cs typeface="Times New Roman" pitchFamily="18" charset="0"/>
              </a:rPr>
              <a:t>-Роман, Роман - на первое слово, наклонившись, обеими руками вырывают воображаемый сорняк, на второе слово- отбрасывают его в правую сторону от себя</a:t>
            </a:r>
          </a:p>
          <a:p>
            <a:pPr algn="ctr">
              <a:buNone/>
            </a:pPr>
            <a:r>
              <a:rPr lang="ru-RU" sz="2500" dirty="0" smtClean="0">
                <a:solidFill>
                  <a:schemeClr val="bg1"/>
                </a:solidFill>
                <a:latin typeface="Times New Roman" pitchFamily="18" charset="0"/>
                <a:cs typeface="Times New Roman" pitchFamily="18" charset="0"/>
              </a:rPr>
              <a:t>Вырывай бурьян</a:t>
            </a:r>
          </a:p>
          <a:p>
            <a:pPr algn="ctr">
              <a:buNone/>
            </a:pPr>
            <a:r>
              <a:rPr lang="ru-RU" sz="2500" dirty="0" smtClean="0">
                <a:solidFill>
                  <a:schemeClr val="bg1"/>
                </a:solidFill>
                <a:latin typeface="Times New Roman" pitchFamily="18" charset="0"/>
                <a:cs typeface="Times New Roman" pitchFamily="18" charset="0"/>
              </a:rPr>
              <a:t>Повторяются те же движения</a:t>
            </a:r>
          </a:p>
          <a:p>
            <a:pPr algn="ctr">
              <a:buNone/>
            </a:pPr>
            <a:r>
              <a:rPr lang="ru-RU" sz="2500" dirty="0" smtClean="0">
                <a:solidFill>
                  <a:schemeClr val="bg1"/>
                </a:solidFill>
                <a:latin typeface="Times New Roman" pitchFamily="18" charset="0"/>
                <a:cs typeface="Times New Roman" pitchFamily="18" charset="0"/>
              </a:rPr>
              <a:t>Чтоб росла морковка</a:t>
            </a:r>
          </a:p>
          <a:p>
            <a:pPr algn="ctr">
              <a:buNone/>
            </a:pPr>
            <a:r>
              <a:rPr lang="ru-RU" sz="2500" dirty="0" smtClean="0">
                <a:solidFill>
                  <a:schemeClr val="bg1"/>
                </a:solidFill>
                <a:latin typeface="Times New Roman" pitchFamily="18" charset="0"/>
                <a:cs typeface="Times New Roman" pitchFamily="18" charset="0"/>
              </a:rPr>
              <a:t>Воспроизводится посадка семян</a:t>
            </a:r>
          </a:p>
          <a:p>
            <a:pPr algn="ctr">
              <a:buNone/>
            </a:pPr>
            <a:r>
              <a:rPr lang="ru-RU" sz="2500" dirty="0" smtClean="0">
                <a:solidFill>
                  <a:schemeClr val="bg1"/>
                </a:solidFill>
                <a:latin typeface="Times New Roman" pitchFamily="18" charset="0"/>
                <a:cs typeface="Times New Roman" pitchFamily="18" charset="0"/>
              </a:rPr>
              <a:t>Большая, как мутовка,</a:t>
            </a:r>
          </a:p>
          <a:p>
            <a:pPr algn="ctr">
              <a:buNone/>
            </a:pPr>
            <a:r>
              <a:rPr lang="ru-RU" sz="2500" dirty="0" smtClean="0">
                <a:solidFill>
                  <a:schemeClr val="bg1"/>
                </a:solidFill>
                <a:latin typeface="Times New Roman" pitchFamily="18" charset="0"/>
                <a:cs typeface="Times New Roman" pitchFamily="18" charset="0"/>
              </a:rPr>
              <a:t>Чтоб росла репка</a:t>
            </a:r>
          </a:p>
          <a:p>
            <a:pPr algn="ctr">
              <a:buNone/>
            </a:pPr>
            <a:r>
              <a:rPr lang="ru-RU" sz="2500" dirty="0" smtClean="0">
                <a:solidFill>
                  <a:schemeClr val="bg1"/>
                </a:solidFill>
                <a:latin typeface="Times New Roman" pitchFamily="18" charset="0"/>
                <a:cs typeface="Times New Roman" pitchFamily="18" charset="0"/>
              </a:rPr>
              <a:t>Сладкая и крепкая.</a:t>
            </a:r>
          </a:p>
          <a:p>
            <a:pPr algn="ctr">
              <a:buNone/>
            </a:pPr>
            <a:r>
              <a:rPr lang="ru-RU" sz="2500" dirty="0" smtClean="0">
                <a:solidFill>
                  <a:schemeClr val="bg1"/>
                </a:solidFill>
                <a:latin typeface="Times New Roman" pitchFamily="18" charset="0"/>
                <a:cs typeface="Times New Roman" pitchFamily="18" charset="0"/>
              </a:rPr>
              <a:t>Чтоб вырос бобок</a:t>
            </a:r>
          </a:p>
          <a:p>
            <a:pPr algn="ctr">
              <a:buNone/>
            </a:pPr>
            <a:r>
              <a:rPr lang="ru-RU" sz="2500" dirty="0" smtClean="0">
                <a:solidFill>
                  <a:schemeClr val="bg1"/>
                </a:solidFill>
                <a:latin typeface="Times New Roman" pitchFamily="18" charset="0"/>
                <a:cs typeface="Times New Roman" pitchFamily="18" charset="0"/>
              </a:rPr>
              <a:t>С большой горшок.</a:t>
            </a:r>
          </a:p>
          <a:p>
            <a:pPr algn="ctr">
              <a:buNone/>
            </a:pPr>
            <a:r>
              <a:rPr lang="ru-RU" sz="2500" dirty="0" smtClean="0">
                <a:solidFill>
                  <a:schemeClr val="bg1"/>
                </a:solidFill>
                <a:latin typeface="Times New Roman" pitchFamily="18" charset="0"/>
                <a:cs typeface="Times New Roman" pitchFamily="18" charset="0"/>
              </a:rPr>
              <a:t>На первое ударение на каждой строке правой рукой берут из горсти левой руки семечко, а на второе ударение втыкают его в воображаемую грядку. Берутся за руки и водят хоровод</a:t>
            </a:r>
          </a:p>
          <a:p>
            <a:endParaRPr lang="ru-RU"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56" y="714349"/>
            <a:ext cx="5229244" cy="7453870"/>
          </a:xfrm>
        </p:spPr>
        <p:txBody>
          <a:bodyPr>
            <a:normAutofit fontScale="70000" lnSpcReduction="20000"/>
          </a:bodyPr>
          <a:lstStyle/>
          <a:p>
            <a:pPr algn="ctr">
              <a:buNone/>
            </a:pPr>
            <a:r>
              <a:rPr lang="ru-RU" b="1" dirty="0" smtClean="0">
                <a:solidFill>
                  <a:schemeClr val="bg1"/>
                </a:solidFill>
              </a:rPr>
              <a:t>«</a:t>
            </a:r>
            <a:r>
              <a:rPr lang="ru-RU" sz="2500" b="1" dirty="0" smtClean="0">
                <a:solidFill>
                  <a:schemeClr val="bg1"/>
                </a:solidFill>
                <a:latin typeface="Times New Roman" pitchFamily="18" charset="0"/>
                <a:cs typeface="Times New Roman" pitchFamily="18" charset="0"/>
              </a:rPr>
              <a:t>ТЯНИ В КРУГ»</a:t>
            </a:r>
          </a:p>
          <a:p>
            <a:pPr algn="ctr">
              <a:buNone/>
            </a:pPr>
            <a:endParaRPr lang="ru-RU" sz="2500" dirty="0" smtClean="0">
              <a:solidFill>
                <a:schemeClr val="bg1"/>
              </a:solidFill>
              <a:latin typeface="Times New Roman" pitchFamily="18" charset="0"/>
              <a:cs typeface="Times New Roman" pitchFamily="18" charset="0"/>
            </a:endParaRPr>
          </a:p>
          <a:p>
            <a:pPr algn="ctr">
              <a:buNone/>
            </a:pPr>
            <a:r>
              <a:rPr lang="ru-RU" sz="2500" dirty="0" smtClean="0">
                <a:solidFill>
                  <a:schemeClr val="bg1"/>
                </a:solidFill>
                <a:latin typeface="Times New Roman" pitchFamily="18" charset="0"/>
                <a:cs typeface="Times New Roman" pitchFamily="18" charset="0"/>
              </a:rPr>
              <a:t>Участники становятся в круг и берутся за руки. Перед носками их ног(в 100см от них) чертится круг. Внутри этого круга чертится второй круг меньшего диаметра (50-60см). Пространство между внутренним и наружным кругом считается запретной зоной.</a:t>
            </a:r>
          </a:p>
          <a:p>
            <a:pPr algn="ctr">
              <a:buNone/>
            </a:pPr>
            <a:r>
              <a:rPr lang="ru-RU" sz="2500" dirty="0" smtClean="0">
                <a:solidFill>
                  <a:schemeClr val="bg1"/>
                </a:solidFill>
                <a:latin typeface="Times New Roman" pitchFamily="18" charset="0"/>
                <a:cs typeface="Times New Roman" pitchFamily="18" charset="0"/>
              </a:rPr>
              <a:t>По сигналу ведущего игроки идут по кругу вправо или влево. По свистку шли по команде «тяни» каждый игрок старается втянуть за черту большого круга своего соседа, находящегося справа или слева от него. Однако сам он может также в любой момент оказаться за этой чертой. Поэтому, спасаясь. Игрок может перешагнуть через запрещенное пространство или перепрыгнуть через него, чтобы попасть одной рукой (ногой или двумя ногами в меньшей круг. Это остров спасения, и вступивший внутрь этого круга не считается нарушившим правило.</a:t>
            </a:r>
          </a:p>
          <a:p>
            <a:pPr algn="ctr">
              <a:buNone/>
            </a:pPr>
            <a:r>
              <a:rPr lang="ru-RU" sz="2500" dirty="0" smtClean="0">
                <a:solidFill>
                  <a:schemeClr val="bg1"/>
                </a:solidFill>
                <a:latin typeface="Times New Roman" pitchFamily="18" charset="0"/>
                <a:cs typeface="Times New Roman" pitchFamily="18" charset="0"/>
              </a:rPr>
              <a:t>Игрок, вступивший хотя бы одной ногой в пространство между большим и малым кругом, выбывает из игры. Та же участь постигает и тех игроков, которые расцепят руки.</a:t>
            </a:r>
          </a:p>
          <a:p>
            <a:pPr algn="ctr">
              <a:buNone/>
            </a:pPr>
            <a:r>
              <a:rPr lang="ru-RU" sz="2500" dirty="0" smtClean="0">
                <a:solidFill>
                  <a:schemeClr val="bg1"/>
                </a:solidFill>
                <a:latin typeface="Times New Roman" pitchFamily="18" charset="0"/>
                <a:cs typeface="Times New Roman" pitchFamily="18" charset="0"/>
              </a:rPr>
              <a:t>Когда играющих станет меньше, и они не смогут окружить черту большого круга, все становятся перед чертой малого круга, и тогда игра продолжается. Здесь уже «острова безопасности» нет, и каждый заступивший за черту круга выбывает из игры.</a:t>
            </a:r>
          </a:p>
          <a:p>
            <a:pPr algn="ctr">
              <a:buNone/>
            </a:pPr>
            <a:endParaRPr lang="ru-RU" sz="2500" dirty="0">
              <a:solidFill>
                <a:schemeClr val="bg1"/>
              </a:solidFill>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70" y="428596"/>
            <a:ext cx="5214974" cy="8072493"/>
          </a:xfrm>
        </p:spPr>
        <p:txBody>
          <a:bodyPr>
            <a:normAutofit/>
          </a:bodyPr>
          <a:lstStyle/>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«КОЛЕСО»</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Все участники игры строятся в один большой круг и рассчитываются на шесть и семь. Ведущий выходит на середину круга и дает команду6 «Направо! Первые номера на меня, остальные за ними в затылок шагом марш!» Выполнив эту команду, участники выстраиваются колоннами лицом к центру круга, образуя как бы «спицы» большого колеса.</a:t>
            </a:r>
          </a:p>
          <a:p>
            <a:pPr algn="ctr">
              <a:buNone/>
            </a:pPr>
            <a:r>
              <a:rPr lang="ru-RU" sz="1400" dirty="0" smtClean="0">
                <a:solidFill>
                  <a:schemeClr val="bg1"/>
                </a:solidFill>
                <a:latin typeface="Times New Roman" pitchFamily="18" charset="0"/>
                <a:cs typeface="Times New Roman" pitchFamily="18" charset="0"/>
              </a:rPr>
              <a:t>Один игрок- водящий. Он не имеет своего места в спице и выходит за пределы круга. Его задача занять место в любой шестерке или семерке (количество игроков в спицах не обязательно должно быть равным).</a:t>
            </a:r>
          </a:p>
          <a:p>
            <a:pPr algn="ctr">
              <a:buNone/>
            </a:pPr>
            <a:r>
              <a:rPr lang="ru-RU" sz="1400" dirty="0" smtClean="0">
                <a:solidFill>
                  <a:schemeClr val="bg1"/>
                </a:solidFill>
                <a:latin typeface="Times New Roman" pitchFamily="18" charset="0"/>
                <a:cs typeface="Times New Roman" pitchFamily="18" charset="0"/>
              </a:rPr>
              <a:t>Чтобы занять место в одной из колонн, водящий бежит по кругу, огибая спицы. Затем останавливается возле одной из них и дотрагивается до плеча игрока, стоящего в спице последним. Тот передает касание дальше игроку, стоящему впереди, и т.д.</a:t>
            </a:r>
          </a:p>
          <a:p>
            <a:pPr algn="ctr">
              <a:buNone/>
            </a:pPr>
            <a:r>
              <a:rPr lang="ru-RU" sz="1400" dirty="0" smtClean="0">
                <a:solidFill>
                  <a:schemeClr val="bg1"/>
                </a:solidFill>
                <a:latin typeface="Times New Roman" pitchFamily="18" charset="0"/>
                <a:cs typeface="Times New Roman" pitchFamily="18" charset="0"/>
              </a:rPr>
              <a:t>Когда первый игрок в колонне почувствует удар, он громко произносит: «Есть!» Водящий, услышав этот сигнал, может произнести слова «беги», или «за мной». Если он крикнул «беги», то игрок, стоящий во главе спицы, устремляется вправо или влево по кругу, огибая все спицы. Все остальные игроки, которые стояли сзади, бросаются за ним, стараясь не отстать, а по возможности и обогнать друг друга.</a:t>
            </a:r>
          </a:p>
          <a:p>
            <a:pPr algn="ctr">
              <a:buNone/>
            </a:pPr>
            <a:r>
              <a:rPr lang="ru-RU" sz="1400" dirty="0" smtClean="0">
                <a:solidFill>
                  <a:schemeClr val="bg1"/>
                </a:solidFill>
                <a:latin typeface="Times New Roman" pitchFamily="18" charset="0"/>
                <a:cs typeface="Times New Roman" pitchFamily="18" charset="0"/>
              </a:rPr>
              <a:t>Задача каждого игрока оббежать круг и занять место в колонне, которая должна быть построена на том месте, где стояла раньше. Водящий тоже старается занять место в спице ближе к центру колеса. Тот из игроков, кто окажется последним, остается без места и идет водить.</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428597"/>
            <a:ext cx="5600700" cy="7739622"/>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«ПЕТУХ» («СОН КАЗАКА»)</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Из играющих выбирается «казак», который становится в середине круга. «Казаку» завязывают глаза, или он закрывает их сам. Дети двигаются по кругу со словами:</a:t>
            </a:r>
          </a:p>
          <a:p>
            <a:pPr algn="ctr">
              <a:buNone/>
            </a:pPr>
            <a:r>
              <a:rPr lang="ru-RU" sz="1400" dirty="0" smtClean="0">
                <a:solidFill>
                  <a:schemeClr val="bg1"/>
                </a:solidFill>
                <a:latin typeface="Times New Roman" pitchFamily="18" charset="0"/>
                <a:cs typeface="Times New Roman" pitchFamily="18" charset="0"/>
              </a:rPr>
              <a:t>Кто с утра чертей гоняет,</a:t>
            </a:r>
          </a:p>
          <a:p>
            <a:pPr algn="ctr">
              <a:buNone/>
            </a:pPr>
            <a:r>
              <a:rPr lang="ru-RU" sz="1400" dirty="0" smtClean="0">
                <a:solidFill>
                  <a:schemeClr val="bg1"/>
                </a:solidFill>
                <a:latin typeface="Times New Roman" pitchFamily="18" charset="0"/>
                <a:cs typeface="Times New Roman" pitchFamily="18" charset="0"/>
              </a:rPr>
              <a:t>Песни звонкие спивает,</a:t>
            </a:r>
          </a:p>
          <a:p>
            <a:pPr algn="ctr">
              <a:buNone/>
            </a:pPr>
            <a:r>
              <a:rPr lang="ru-RU" sz="1400" dirty="0" smtClean="0">
                <a:solidFill>
                  <a:schemeClr val="bg1"/>
                </a:solidFill>
                <a:latin typeface="Times New Roman" pitchFamily="18" charset="0"/>
                <a:cs typeface="Times New Roman" pitchFamily="18" charset="0"/>
              </a:rPr>
              <a:t>Спать мешает казаку</a:t>
            </a:r>
          </a:p>
          <a:p>
            <a:pPr algn="ctr">
              <a:buNone/>
            </a:pPr>
            <a:r>
              <a:rPr lang="ru-RU" sz="1400" dirty="0" smtClean="0">
                <a:solidFill>
                  <a:schemeClr val="bg1"/>
                </a:solidFill>
                <a:latin typeface="Times New Roman" pitchFamily="18" charset="0"/>
                <a:cs typeface="Times New Roman" pitchFamily="18" charset="0"/>
              </a:rPr>
              <a:t>И кричит «Ку-ка-ре-ку»?</a:t>
            </a:r>
          </a:p>
          <a:p>
            <a:pPr algn="ctr">
              <a:buNone/>
            </a:pPr>
            <a:r>
              <a:rPr lang="ru-RU" sz="1400" dirty="0" smtClean="0">
                <a:solidFill>
                  <a:schemeClr val="bg1"/>
                </a:solidFill>
                <a:latin typeface="Times New Roman" pitchFamily="18" charset="0"/>
                <a:cs typeface="Times New Roman" pitchFamily="18" charset="0"/>
              </a:rPr>
              <a:t>Один из стоящих в кругу, кричит по- петушиному, стараясь изменить голос. Казак, открыв глаза, старается угадать, кто кричал. Если ему это удается, - забирает кричащего в середину круга. Игра продолжается:</a:t>
            </a:r>
          </a:p>
          <a:p>
            <a:pPr algn="ctr">
              <a:buNone/>
            </a:pPr>
            <a:r>
              <a:rPr lang="ru-RU" sz="1400" dirty="0" smtClean="0">
                <a:solidFill>
                  <a:schemeClr val="bg1"/>
                </a:solidFill>
                <a:latin typeface="Times New Roman" pitchFamily="18" charset="0"/>
                <a:cs typeface="Times New Roman" pitchFamily="18" charset="0"/>
              </a:rPr>
              <a:t>Все коровы во дворе</a:t>
            </a:r>
          </a:p>
          <a:p>
            <a:pPr algn="ctr">
              <a:buNone/>
            </a:pPr>
            <a:r>
              <a:rPr lang="ru-RU" sz="1400" dirty="0" err="1" smtClean="0">
                <a:solidFill>
                  <a:schemeClr val="bg1"/>
                </a:solidFill>
                <a:latin typeface="Times New Roman" pitchFamily="18" charset="0"/>
                <a:cs typeface="Times New Roman" pitchFamily="18" charset="0"/>
              </a:rPr>
              <a:t>Размычались</a:t>
            </a:r>
            <a:r>
              <a:rPr lang="ru-RU" sz="1400" dirty="0" smtClean="0">
                <a:solidFill>
                  <a:schemeClr val="bg1"/>
                </a:solidFill>
                <a:latin typeface="Times New Roman" pitchFamily="18" charset="0"/>
                <a:cs typeface="Times New Roman" pitchFamily="18" charset="0"/>
              </a:rPr>
              <a:t> на заре.</a:t>
            </a:r>
          </a:p>
          <a:p>
            <a:pPr algn="ctr">
              <a:buNone/>
            </a:pPr>
            <a:r>
              <a:rPr lang="ru-RU" sz="1400" dirty="0" smtClean="0">
                <a:solidFill>
                  <a:schemeClr val="bg1"/>
                </a:solidFill>
                <a:latin typeface="Times New Roman" pitchFamily="18" charset="0"/>
                <a:cs typeface="Times New Roman" pitchFamily="18" charset="0"/>
              </a:rPr>
              <a:t>Не понятно никому,</a:t>
            </a:r>
          </a:p>
          <a:p>
            <a:pPr algn="ctr">
              <a:buNone/>
            </a:pPr>
            <a:r>
              <a:rPr lang="ru-RU" sz="1400" dirty="0" smtClean="0">
                <a:solidFill>
                  <a:schemeClr val="bg1"/>
                </a:solidFill>
                <a:latin typeface="Times New Roman" pitchFamily="18" charset="0"/>
                <a:cs typeface="Times New Roman" pitchFamily="18" charset="0"/>
              </a:rPr>
              <a:t> почему «Му-Му, Му-Му».</a:t>
            </a:r>
          </a:p>
          <a:p>
            <a:pPr algn="ctr">
              <a:buNone/>
            </a:pPr>
            <a:r>
              <a:rPr lang="ru-RU" sz="1400" dirty="0" smtClean="0">
                <a:solidFill>
                  <a:schemeClr val="bg1"/>
                </a:solidFill>
                <a:latin typeface="Times New Roman" pitchFamily="18" charset="0"/>
                <a:cs typeface="Times New Roman" pitchFamily="18" charset="0"/>
              </a:rPr>
              <a:t>Стоящий в кругу мычит, изображая корову. Казак угадывает его и забирает к себе в круг. Игра продолжается:</a:t>
            </a:r>
          </a:p>
          <a:p>
            <a:pPr algn="ctr">
              <a:buNone/>
            </a:pPr>
            <a:r>
              <a:rPr lang="ru-RU" sz="1400" dirty="0" smtClean="0">
                <a:solidFill>
                  <a:schemeClr val="bg1"/>
                </a:solidFill>
                <a:latin typeface="Times New Roman" pitchFamily="18" charset="0"/>
                <a:cs typeface="Times New Roman" pitchFamily="18" charset="0"/>
              </a:rPr>
              <a:t>Вот казак заснул опять,</a:t>
            </a:r>
          </a:p>
          <a:p>
            <a:pPr algn="ctr">
              <a:buNone/>
            </a:pPr>
            <a:r>
              <a:rPr lang="ru-RU" sz="1400" dirty="0" smtClean="0">
                <a:solidFill>
                  <a:schemeClr val="bg1"/>
                </a:solidFill>
                <a:latin typeface="Times New Roman" pitchFamily="18" charset="0"/>
                <a:cs typeface="Times New Roman" pitchFamily="18" charset="0"/>
              </a:rPr>
              <a:t>Но не долго ему спать.</a:t>
            </a:r>
          </a:p>
          <a:p>
            <a:pPr algn="ctr">
              <a:buNone/>
            </a:pPr>
            <a:r>
              <a:rPr lang="ru-RU" sz="1400" dirty="0" smtClean="0">
                <a:solidFill>
                  <a:schemeClr val="bg1"/>
                </a:solidFill>
                <a:latin typeface="Times New Roman" pitchFamily="18" charset="0"/>
                <a:cs typeface="Times New Roman" pitchFamily="18" charset="0"/>
              </a:rPr>
              <a:t>Утка уточек не зря</a:t>
            </a:r>
          </a:p>
          <a:p>
            <a:pPr algn="ctr">
              <a:buNone/>
            </a:pPr>
            <a:r>
              <a:rPr lang="ru-RU" sz="1400" dirty="0" smtClean="0">
                <a:solidFill>
                  <a:schemeClr val="bg1"/>
                </a:solidFill>
                <a:latin typeface="Times New Roman" pitchFamily="18" charset="0"/>
                <a:cs typeface="Times New Roman" pitchFamily="18" charset="0"/>
              </a:rPr>
              <a:t>Учит крякать «</a:t>
            </a:r>
            <a:r>
              <a:rPr lang="ru-RU" sz="1400" dirty="0" err="1" smtClean="0">
                <a:solidFill>
                  <a:schemeClr val="bg1"/>
                </a:solidFill>
                <a:latin typeface="Times New Roman" pitchFamily="18" charset="0"/>
                <a:cs typeface="Times New Roman" pitchFamily="18" charset="0"/>
              </a:rPr>
              <a:t>кря-кря-кря</a:t>
            </a:r>
            <a:r>
              <a:rPr lang="ru-RU" sz="1400" dirty="0" smtClean="0">
                <a:solidFill>
                  <a:schemeClr val="bg1"/>
                </a:solidFill>
                <a:latin typeface="Times New Roman" pitchFamily="18" charset="0"/>
                <a:cs typeface="Times New Roman" pitchFamily="18" charset="0"/>
              </a:rPr>
              <a:t>».</a:t>
            </a:r>
          </a:p>
          <a:p>
            <a:pPr algn="ctr">
              <a:buNone/>
            </a:pPr>
            <a:r>
              <a:rPr lang="ru-RU" sz="1400" dirty="0" smtClean="0">
                <a:solidFill>
                  <a:schemeClr val="bg1"/>
                </a:solidFill>
                <a:latin typeface="Times New Roman" pitchFamily="18" charset="0"/>
                <a:cs typeface="Times New Roman" pitchFamily="18" charset="0"/>
              </a:rPr>
              <a:t>Действие повторяется – казак забирает «утку».</a:t>
            </a:r>
          </a:p>
          <a:p>
            <a:pPr algn="ctr">
              <a:buNone/>
            </a:pPr>
            <a:r>
              <a:rPr lang="ru-RU" sz="1400" dirty="0" smtClean="0">
                <a:solidFill>
                  <a:schemeClr val="bg1"/>
                </a:solidFill>
                <a:latin typeface="Times New Roman" pitchFamily="18" charset="0"/>
                <a:cs typeface="Times New Roman" pitchFamily="18" charset="0"/>
              </a:rPr>
              <a:t>Надоело казаку</a:t>
            </a:r>
          </a:p>
          <a:p>
            <a:pPr algn="ctr">
              <a:buNone/>
            </a:pPr>
            <a:r>
              <a:rPr lang="ru-RU" sz="1400" dirty="0" smtClean="0">
                <a:solidFill>
                  <a:schemeClr val="bg1"/>
                </a:solidFill>
                <a:latin typeface="Times New Roman" pitchFamily="18" charset="0"/>
                <a:cs typeface="Times New Roman" pitchFamily="18" charset="0"/>
              </a:rPr>
              <a:t>«</a:t>
            </a:r>
            <a:r>
              <a:rPr lang="ru-RU" sz="1400" dirty="0" err="1" smtClean="0">
                <a:solidFill>
                  <a:schemeClr val="bg1"/>
                </a:solidFill>
                <a:latin typeface="Times New Roman" pitchFamily="18" charset="0"/>
                <a:cs typeface="Times New Roman" pitchFamily="18" charset="0"/>
              </a:rPr>
              <a:t>кря-кря-кря</a:t>
            </a:r>
            <a:r>
              <a:rPr lang="ru-RU" sz="1400" dirty="0" smtClean="0">
                <a:solidFill>
                  <a:schemeClr val="bg1"/>
                </a:solidFill>
                <a:latin typeface="Times New Roman" pitchFamily="18" charset="0"/>
                <a:cs typeface="Times New Roman" pitchFamily="18" charset="0"/>
              </a:rPr>
              <a:t>» с «Ку-ка-ре-ку».</a:t>
            </a:r>
          </a:p>
          <a:p>
            <a:pPr algn="ctr">
              <a:buNone/>
            </a:pPr>
            <a:r>
              <a:rPr lang="ru-RU" sz="1400" dirty="0" smtClean="0">
                <a:solidFill>
                  <a:schemeClr val="bg1"/>
                </a:solidFill>
                <a:latin typeface="Times New Roman" pitchFamily="18" charset="0"/>
                <a:cs typeface="Times New Roman" pitchFamily="18" charset="0"/>
              </a:rPr>
              <a:t>- Я не лягу больше спать,</a:t>
            </a:r>
          </a:p>
          <a:p>
            <a:pPr algn="ctr">
              <a:buNone/>
            </a:pPr>
            <a:r>
              <a:rPr lang="ru-RU" sz="1400" dirty="0" smtClean="0">
                <a:solidFill>
                  <a:schemeClr val="bg1"/>
                </a:solidFill>
                <a:latin typeface="Times New Roman" pitchFamily="18" charset="0"/>
                <a:cs typeface="Times New Roman" pitchFamily="18" charset="0"/>
              </a:rPr>
              <a:t>Вас я буду догонять!</a:t>
            </a:r>
          </a:p>
          <a:p>
            <a:pPr algn="ctr">
              <a:buNone/>
            </a:pPr>
            <a:r>
              <a:rPr lang="ru-RU" sz="1400" dirty="0" smtClean="0">
                <a:solidFill>
                  <a:schemeClr val="bg1"/>
                </a:solidFill>
                <a:latin typeface="Times New Roman" pitchFamily="18" charset="0"/>
                <a:cs typeface="Times New Roman" pitchFamily="18" charset="0"/>
              </a:rPr>
              <a:t>По окончании слов дети, образующие хоровод, поднимают руки – «воротники», а казак догоняет тех детей, которых он забирал в круг.</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1546" y="1214413"/>
            <a:ext cx="4872054" cy="6953805"/>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 КАМЕШКИ»</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Для игры нужно 5 небольших более или менее круглых камешков такой величины, чтобы все они уместились в ладони.</a:t>
            </a:r>
          </a:p>
          <a:p>
            <a:pPr algn="ctr">
              <a:buNone/>
            </a:pPr>
            <a:r>
              <a:rPr lang="ru-RU" sz="1400" dirty="0" smtClean="0">
                <a:solidFill>
                  <a:schemeClr val="bg1"/>
                </a:solidFill>
                <a:latin typeface="Times New Roman" pitchFamily="18" charset="0"/>
                <a:cs typeface="Times New Roman" pitchFamily="18" charset="0"/>
              </a:rPr>
              <a:t>Дети, желающие играть. В порядке очередности легким броском рассыпают эти камушки, потом, выбрав один из них, подбрасывают его вверх и в то время, пока он летит вверх и спускается вниз, быстро берут одной рукой камешек и ловят в эту же руку тот, который опускается.</a:t>
            </a:r>
          </a:p>
          <a:p>
            <a:pPr algn="ctr">
              <a:buNone/>
            </a:pPr>
            <a:r>
              <a:rPr lang="ru-RU" sz="1400" dirty="0" smtClean="0">
                <a:solidFill>
                  <a:schemeClr val="bg1"/>
                </a:solidFill>
                <a:latin typeface="Times New Roman" pitchFamily="18" charset="0"/>
                <a:cs typeface="Times New Roman" pitchFamily="18" charset="0"/>
              </a:rPr>
              <a:t>Затем, отложив один камешек в сторону, снова бросают оставшийся в руке камушек вверх и берут со стола по одному камешку остальные.</a:t>
            </a:r>
          </a:p>
          <a:p>
            <a:pPr algn="ctr">
              <a:buNone/>
            </a:pPr>
            <a:r>
              <a:rPr lang="ru-RU" sz="1400" dirty="0" smtClean="0">
                <a:solidFill>
                  <a:schemeClr val="bg1"/>
                </a:solidFill>
                <a:latin typeface="Times New Roman" pitchFamily="18" charset="0"/>
                <a:cs typeface="Times New Roman" pitchFamily="18" charset="0"/>
              </a:rPr>
              <a:t>Затем камешки раскладывают по 2 штуки и, подбросив один вверх, и берут уже каждый раз по два камешка. После этого ребенок раскладывает камешки так: три вместе и один в стороне. Снова бросает камешек вверх и, пока он летит, берет рукой один камешек, откладывает его, снова бросает находящийся на руке камешек и берет уже три камешка. Наконец он кладет все 4 камешка вместе, бросает пятый вверх и в это время захватывает все 4 камешка. Если ребенок роняет камешек или не успевает захватить лежащие на столе, игра передается следующему, который начинает игру с той фигуры, на которой он останавливается. Выигрывает тот, кто первый выполнит последнюю фигуру.</a:t>
            </a: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643050" y="1285852"/>
            <a:ext cx="4600568" cy="6143668"/>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«ЩЕЛЧКИ»</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От круглой палочки диаметром 1 см воспитатели отрезают 10-15 маленьких кусочков в 1-2 см длиной, которые разрезают вдоль пополам: получаются маленькие ровные кусочки дерева (половинки), которые хранятся в коробочке.</a:t>
            </a:r>
          </a:p>
          <a:p>
            <a:pPr algn="ctr">
              <a:buNone/>
            </a:pPr>
            <a:r>
              <a:rPr lang="ru-RU" sz="1400" dirty="0" smtClean="0">
                <a:solidFill>
                  <a:schemeClr val="bg1"/>
                </a:solidFill>
                <a:latin typeface="Times New Roman" pitchFamily="18" charset="0"/>
                <a:cs typeface="Times New Roman" pitchFamily="18" charset="0"/>
              </a:rPr>
              <a:t>Дети в порядке очереди берут эти половинки в пригоршню и рассыпают их по столу. Затем играющий щелчком ударяет один кусочек дерева о другой, лежащий в одинаковом положении (тоже берутся). Тот кусок дерева, в который он попадает, считается выбитым и берется как выигрыш.</a:t>
            </a:r>
          </a:p>
          <a:p>
            <a:pPr algn="ctr">
              <a:buNone/>
            </a:pPr>
            <a:r>
              <a:rPr lang="ru-RU" sz="1400" dirty="0" smtClean="0">
                <a:solidFill>
                  <a:schemeClr val="bg1"/>
                </a:solidFill>
                <a:latin typeface="Times New Roman" pitchFamily="18" charset="0"/>
                <a:cs typeface="Times New Roman" pitchFamily="18" charset="0"/>
              </a:rPr>
              <a:t>Половинки, упавшие друг на друга и лежащие в одинаковом положении тоже берутся как выигрыш. Если же во время щелчка половинка задевает за другие половинки или падает на лежащие в неодинаковом положении, то играющий передает очередь в следующем порядке, в том случае он не берет и половинки.</a:t>
            </a:r>
          </a:p>
          <a:p>
            <a:pPr algn="ctr">
              <a:buNone/>
            </a:pPr>
            <a:r>
              <a:rPr lang="ru-RU" sz="1400" dirty="0" smtClean="0">
                <a:solidFill>
                  <a:schemeClr val="bg1"/>
                </a:solidFill>
                <a:latin typeface="Times New Roman" pitchFamily="18" charset="0"/>
                <a:cs typeface="Times New Roman" pitchFamily="18" charset="0"/>
              </a:rPr>
              <a:t>Игра продолжается до тех пор, пока все половинки не окажутся выигранными.</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642911"/>
            <a:ext cx="5600700" cy="7525308"/>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«ПЕРЕТЯЖКИ»</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Участники делятся на две команды и становятся на крайних линиях лицом друг к другу. Затем они сходятся на средней черте и, не поворачиваясь, выстаиваются в одну шеренгу так, что каждый играющий одной команды занимает место между двумя играющими другой команды.</a:t>
            </a:r>
          </a:p>
          <a:p>
            <a:pPr algn="ctr">
              <a:buNone/>
            </a:pPr>
            <a:r>
              <a:rPr lang="ru-RU" sz="1400" dirty="0" smtClean="0">
                <a:solidFill>
                  <a:schemeClr val="bg1"/>
                </a:solidFill>
                <a:latin typeface="Times New Roman" pitchFamily="18" charset="0"/>
                <a:cs typeface="Times New Roman" pitchFamily="18" charset="0"/>
              </a:rPr>
              <a:t>Участники игры берут друг друга за руки. По сигналу начинают «перетяжки». Каждая команда старается перетянуть всех противников за ту крайнюю черту, где они раньше стояли. Побеждает команда, которой удается это сделать.</a:t>
            </a:r>
          </a:p>
          <a:p>
            <a:pPr algn="ctr">
              <a:buNone/>
            </a:pPr>
            <a:r>
              <a:rPr lang="ru-RU" sz="1400" dirty="0" smtClean="0">
                <a:solidFill>
                  <a:schemeClr val="bg1"/>
                </a:solidFill>
                <a:latin typeface="Times New Roman" pitchFamily="18" charset="0"/>
                <a:cs typeface="Times New Roman" pitchFamily="18" charset="0"/>
              </a:rPr>
              <a:t>Если во время «перетяжки» цепь разорвется, то два человека, допустившие разрыв, выходят из игры.</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«ЗОЛОТЫЕ ВОРОТА»</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берутся за руки, образуя круг. В центре его встают двое играющих, берутся за руки и поднимают их вверх – делают «золотые ворота». Рядом с «воротами» втыкают ветку.</a:t>
            </a:r>
          </a:p>
          <a:p>
            <a:pPr algn="ctr">
              <a:buNone/>
            </a:pPr>
            <a:r>
              <a:rPr lang="ru-RU" sz="1400" dirty="0" smtClean="0">
                <a:solidFill>
                  <a:schemeClr val="bg1"/>
                </a:solidFill>
                <a:latin typeface="Times New Roman" pitchFamily="18" charset="0"/>
                <a:cs typeface="Times New Roman" pitchFamily="18" charset="0"/>
              </a:rPr>
              <a:t>Один из участников игры – водящий. Он проходит через «золотые ворота», подходит к кругу и ребром ладони разрывает руки одной из стоящих там пар. При этом все говорят:</a:t>
            </a:r>
          </a:p>
          <a:p>
            <a:pPr algn="ctr">
              <a:buNone/>
            </a:pPr>
            <a:r>
              <a:rPr lang="ru-RU" sz="1400" dirty="0" smtClean="0">
                <a:solidFill>
                  <a:schemeClr val="bg1"/>
                </a:solidFill>
                <a:latin typeface="Times New Roman" pitchFamily="18" charset="0"/>
                <a:cs typeface="Times New Roman" pitchFamily="18" charset="0"/>
              </a:rPr>
              <a:t>В золотые ворота проходите господа:</a:t>
            </a:r>
          </a:p>
          <a:p>
            <a:pPr algn="ctr">
              <a:buNone/>
            </a:pPr>
            <a:r>
              <a:rPr lang="ru-RU" sz="1400" dirty="0" smtClean="0">
                <a:solidFill>
                  <a:schemeClr val="bg1"/>
                </a:solidFill>
                <a:latin typeface="Times New Roman" pitchFamily="18" charset="0"/>
                <a:cs typeface="Times New Roman" pitchFamily="18" charset="0"/>
              </a:rPr>
              <a:t>В первый раз – прощается,</a:t>
            </a:r>
          </a:p>
          <a:p>
            <a:pPr algn="ctr">
              <a:buNone/>
            </a:pPr>
            <a:r>
              <a:rPr lang="ru-RU" sz="1400" dirty="0" smtClean="0">
                <a:solidFill>
                  <a:schemeClr val="bg1"/>
                </a:solidFill>
                <a:latin typeface="Times New Roman" pitchFamily="18" charset="0"/>
                <a:cs typeface="Times New Roman" pitchFamily="18" charset="0"/>
              </a:rPr>
              <a:t>Второй – запрещается,</a:t>
            </a:r>
          </a:p>
          <a:p>
            <a:pPr algn="ctr">
              <a:buNone/>
            </a:pPr>
            <a:r>
              <a:rPr lang="ru-RU" sz="1400" dirty="0" smtClean="0">
                <a:solidFill>
                  <a:schemeClr val="bg1"/>
                </a:solidFill>
                <a:latin typeface="Times New Roman" pitchFamily="18" charset="0"/>
                <a:cs typeface="Times New Roman" pitchFamily="18" charset="0"/>
              </a:rPr>
              <a:t>А на третий раз не пропустим вас!</a:t>
            </a:r>
          </a:p>
          <a:p>
            <a:pPr algn="ctr">
              <a:buNone/>
            </a:pPr>
            <a:r>
              <a:rPr lang="ru-RU" sz="1400" dirty="0" smtClean="0">
                <a:solidFill>
                  <a:schemeClr val="bg1"/>
                </a:solidFill>
                <a:latin typeface="Times New Roman" pitchFamily="18" charset="0"/>
                <a:cs typeface="Times New Roman" pitchFamily="18" charset="0"/>
              </a:rPr>
              <a:t>Играющие, руки которых разъединил ведущий, бегут в стороны по кругу к воткнутой в его центре ветке. Первый, выдернувший ветку, идет в «золотые ворота», а проигравший встает в пару с водящим в круг.</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8" y="500035"/>
            <a:ext cx="5300682" cy="7668184"/>
          </a:xfrm>
        </p:spPr>
        <p:txBody>
          <a:bodyPr>
            <a:normAutofit/>
          </a:bodyPr>
          <a:lstStyle/>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«РАЗБЕЙ КУВШИН»</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Ведущий кладет колесо в центре игровой площадки. На палку, вставленную в спицу колеса, надевается глиняный кувшин. Можно заменить кувшин воздушным шариком, картонной коробкой и др. игрок берет в руки палку, отходит от кувшина на 5-6 шагов. Ему завязывают глаза. Делает несколько оборотов вокруг себя на месте, а затем направляется к кувшину, чтобы его разбить.</a:t>
            </a:r>
          </a:p>
          <a:p>
            <a:pPr algn="ctr">
              <a:buNone/>
            </a:pPr>
            <a:endParaRPr lang="ru-RU" sz="1400" dirty="0" smtClean="0">
              <a:solidFill>
                <a:schemeClr val="bg1"/>
              </a:solidFill>
              <a:latin typeface="Times New Roman" pitchFamily="18" charset="0"/>
              <a:cs typeface="Times New Roman" pitchFamily="18" charset="0"/>
            </a:endParaRP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«ЛИХИЕ НАЕЗДНИКИ»</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Оборудование: две детские лошадки и 12 резиновых колец.</a:t>
            </a:r>
          </a:p>
          <a:p>
            <a:pPr algn="ctr">
              <a:buNone/>
            </a:pPr>
            <a:r>
              <a:rPr lang="ru-RU" sz="1400" dirty="0" smtClean="0">
                <a:solidFill>
                  <a:schemeClr val="bg1"/>
                </a:solidFill>
                <a:latin typeface="Times New Roman" pitchFamily="18" charset="0"/>
                <a:cs typeface="Times New Roman" pitchFamily="18" charset="0"/>
              </a:rPr>
              <a:t>Игра – шутка, в которой участвуют 6-12 человек. Участники делятся на две команды и становятся лицом друг к другу на расстоянии 6-8 шагов. На линии старта, между шеренгами команд, устанавливают коней, к ним привязывают шнур длиной 6-7 метров. Шнур от тележки каждой лошадки идет к катушке, которую держит «жокей» на линии финиша.</a:t>
            </a:r>
          </a:p>
          <a:p>
            <a:pPr algn="ctr">
              <a:buNone/>
            </a:pPr>
            <a:r>
              <a:rPr lang="ru-RU" sz="1400" dirty="0" smtClean="0">
                <a:solidFill>
                  <a:schemeClr val="bg1"/>
                </a:solidFill>
                <a:latin typeface="Times New Roman" pitchFamily="18" charset="0"/>
                <a:cs typeface="Times New Roman" pitchFamily="18" charset="0"/>
              </a:rPr>
              <a:t>Остальным участникам раздают равное количество колец разного цвета- каждой команде свой цвет. По сигналу ведущего участники быстро ведут своих коней к финишу. Стоящие в шеренгах должны суметь набросить свои кольца на шеи коня противника. Побеждает команда, приведшая к финишу своего коня и набросившая наибольшее количество колец.</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1500166"/>
            <a:ext cx="5600700" cy="6668052"/>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«КУБАНКА – ШАПКА КАЗАКА»</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Ребята делятся на равные две команды. Играющие по команде подбрасывают вверх шапку-кубанку. Надо попробовать ее во время падения одеть на голову или палку. Побеждает та команда, которая меньше уронит кубанок.</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«СЕЛЕЗЕНЬ И УТКА»</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становятся рядом, рука в руке. Двое, стоящих на одном краю вереницы, отрываются от нее (это «селезень» и «утка») и бегут, подныривая под руки стоящих в ряду то спереди, то сзади, причем «селезень» догоняет «утку». Стоящие в углу приговаривают:</a:t>
            </a:r>
          </a:p>
          <a:p>
            <a:pPr algn="ctr">
              <a:buNone/>
            </a:pPr>
            <a:r>
              <a:rPr lang="ru-RU" sz="1400" dirty="0" smtClean="0">
                <a:solidFill>
                  <a:schemeClr val="bg1"/>
                </a:solidFill>
                <a:latin typeface="Times New Roman" pitchFamily="18" charset="0"/>
                <a:cs typeface="Times New Roman" pitchFamily="18" charset="0"/>
              </a:rPr>
              <a:t>Догони, селезень, утку,</a:t>
            </a:r>
          </a:p>
          <a:p>
            <a:pPr algn="ctr">
              <a:buNone/>
            </a:pPr>
            <a:r>
              <a:rPr lang="ru-RU" sz="1400" dirty="0" smtClean="0">
                <a:solidFill>
                  <a:schemeClr val="bg1"/>
                </a:solidFill>
                <a:latin typeface="Times New Roman" pitchFamily="18" charset="0"/>
                <a:cs typeface="Times New Roman" pitchFamily="18" charset="0"/>
              </a:rPr>
              <a:t>Догони, молодой, утку.</a:t>
            </a:r>
          </a:p>
          <a:p>
            <a:pPr algn="ctr">
              <a:buNone/>
            </a:pPr>
            <a:r>
              <a:rPr lang="ru-RU" sz="1400" dirty="0" smtClean="0">
                <a:solidFill>
                  <a:schemeClr val="bg1"/>
                </a:solidFill>
                <a:latin typeface="Times New Roman" pitchFamily="18" charset="0"/>
                <a:cs typeface="Times New Roman" pitchFamily="18" charset="0"/>
              </a:rPr>
              <a:t>Поди, </a:t>
            </a:r>
            <a:r>
              <a:rPr lang="ru-RU" sz="1400" dirty="0" err="1" smtClean="0">
                <a:solidFill>
                  <a:schemeClr val="bg1"/>
                </a:solidFill>
                <a:latin typeface="Times New Roman" pitchFamily="18" charset="0"/>
                <a:cs typeface="Times New Roman" pitchFamily="18" charset="0"/>
              </a:rPr>
              <a:t>утушка</a:t>
            </a:r>
            <a:r>
              <a:rPr lang="ru-RU" sz="1400" dirty="0" smtClean="0">
                <a:solidFill>
                  <a:schemeClr val="bg1"/>
                </a:solidFill>
                <a:latin typeface="Times New Roman" pitchFamily="18" charset="0"/>
                <a:cs typeface="Times New Roman" pitchFamily="18" charset="0"/>
              </a:rPr>
              <a:t>, домой,</a:t>
            </a:r>
          </a:p>
          <a:p>
            <a:pPr algn="ctr">
              <a:buNone/>
            </a:pPr>
            <a:r>
              <a:rPr lang="ru-RU" sz="1400" dirty="0" smtClean="0">
                <a:solidFill>
                  <a:schemeClr val="bg1"/>
                </a:solidFill>
                <a:latin typeface="Times New Roman" pitchFamily="18" charset="0"/>
                <a:cs typeface="Times New Roman" pitchFamily="18" charset="0"/>
              </a:rPr>
              <a:t>У тебя семеро детей,</a:t>
            </a:r>
          </a:p>
          <a:p>
            <a:pPr algn="ctr">
              <a:buNone/>
            </a:pPr>
            <a:r>
              <a:rPr lang="ru-RU" sz="1400" dirty="0" smtClean="0">
                <a:solidFill>
                  <a:schemeClr val="bg1"/>
                </a:solidFill>
                <a:latin typeface="Times New Roman" pitchFamily="18" charset="0"/>
                <a:cs typeface="Times New Roman" pitchFamily="18" charset="0"/>
              </a:rPr>
              <a:t>Восьмой – селезень,</a:t>
            </a:r>
          </a:p>
          <a:p>
            <a:pPr algn="ctr">
              <a:buNone/>
            </a:pPr>
            <a:r>
              <a:rPr lang="ru-RU" sz="1400" dirty="0" smtClean="0">
                <a:solidFill>
                  <a:schemeClr val="bg1"/>
                </a:solidFill>
                <a:latin typeface="Times New Roman" pitchFamily="18" charset="0"/>
                <a:cs typeface="Times New Roman" pitchFamily="18" charset="0"/>
              </a:rPr>
              <a:t>Девятая – утка,</a:t>
            </a:r>
          </a:p>
          <a:p>
            <a:pPr algn="ctr">
              <a:buNone/>
            </a:pPr>
            <a:r>
              <a:rPr lang="ru-RU" sz="1400" dirty="0" smtClean="0">
                <a:solidFill>
                  <a:schemeClr val="bg1"/>
                </a:solidFill>
                <a:latin typeface="Times New Roman" pitchFamily="18" charset="0"/>
                <a:cs typeface="Times New Roman" pitchFamily="18" charset="0"/>
              </a:rPr>
              <a:t>Десятая – </a:t>
            </a:r>
            <a:r>
              <a:rPr lang="ru-RU" sz="1400" dirty="0" err="1" smtClean="0">
                <a:solidFill>
                  <a:schemeClr val="bg1"/>
                </a:solidFill>
                <a:latin typeface="Times New Roman" pitchFamily="18" charset="0"/>
                <a:cs typeface="Times New Roman" pitchFamily="18" charset="0"/>
              </a:rPr>
              <a:t>гуска</a:t>
            </a:r>
            <a:r>
              <a:rPr lang="ru-RU" sz="1400" dirty="0" smtClean="0">
                <a:solidFill>
                  <a:schemeClr val="bg1"/>
                </a:solidFill>
                <a:latin typeface="Times New Roman" pitchFamily="18" charset="0"/>
                <a:cs typeface="Times New Roman" pitchFamily="18" charset="0"/>
              </a:rPr>
              <a:t>.</a:t>
            </a:r>
          </a:p>
          <a:p>
            <a:pPr algn="ctr">
              <a:buNone/>
            </a:pPr>
            <a:r>
              <a:rPr lang="ru-RU" sz="1400" dirty="0" smtClean="0">
                <a:solidFill>
                  <a:schemeClr val="bg1"/>
                </a:solidFill>
                <a:latin typeface="Times New Roman" pitchFamily="18" charset="0"/>
                <a:cs typeface="Times New Roman" pitchFamily="18" charset="0"/>
              </a:rPr>
              <a:t>Та пара, под руками которой «селезень» поймал «утку», заменяет их, а они становятся на освободившееся место.</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8" y="1357290"/>
            <a:ext cx="5300682" cy="6810928"/>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«БРЫЛЬ (СОЛОМЕННАЯ ШЛЯПА С ШИРОКИМИ ПОЛЯМИ)»</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Игроки сидят по кругу. В центре круга на расстоянии 5-6 см от края начерчен еще один круг. По команде ведущего: «солнце»,- все руками закрывают глаза . Одному из игроков ведущий надевает на голову </a:t>
            </a:r>
            <a:r>
              <a:rPr lang="ru-RU" sz="1400" dirty="0" err="1" smtClean="0">
                <a:solidFill>
                  <a:schemeClr val="bg1"/>
                </a:solidFill>
                <a:latin typeface="Times New Roman" pitchFamily="18" charset="0"/>
                <a:cs typeface="Times New Roman" pitchFamily="18" charset="0"/>
              </a:rPr>
              <a:t>брыль</a:t>
            </a:r>
            <a:r>
              <a:rPr lang="ru-RU" sz="1400" dirty="0" smtClean="0">
                <a:solidFill>
                  <a:schemeClr val="bg1"/>
                </a:solidFill>
                <a:latin typeface="Times New Roman" pitchFamily="18" charset="0"/>
                <a:cs typeface="Times New Roman" pitchFamily="18" charset="0"/>
              </a:rPr>
              <a:t> и сразу говорит: «Тень». Все открывают глаза. Тот, у кого </a:t>
            </a:r>
            <a:r>
              <a:rPr lang="ru-RU" sz="1400" dirty="0" err="1" smtClean="0">
                <a:solidFill>
                  <a:schemeClr val="bg1"/>
                </a:solidFill>
                <a:latin typeface="Times New Roman" pitchFamily="18" charset="0"/>
                <a:cs typeface="Times New Roman" pitchFamily="18" charset="0"/>
              </a:rPr>
              <a:t>брыль</a:t>
            </a:r>
            <a:r>
              <a:rPr lang="ru-RU" sz="1400" dirty="0" smtClean="0">
                <a:solidFill>
                  <a:schemeClr val="bg1"/>
                </a:solidFill>
                <a:latin typeface="Times New Roman" pitchFamily="18" charset="0"/>
                <a:cs typeface="Times New Roman" pitchFamily="18" charset="0"/>
              </a:rPr>
              <a:t> на голове, по этой команде бежит к центру круга. Остальные игроки не должны пускать его во внутренний круг. Если забежал в круг, он становится ведущим, если не успел - выходит из игры.</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«КОННИКИ»</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Игроки – «конники» верхом на палках наперегонки устремляются от старта по свистку «атамана» к плетню, который надо преодолевать с помощью палки, пользуясь ее как шестом. Затем перепрыгивают водное препятствие «на коне», не замочив своих ног и «коня», достать палкой с шеста кубанку. Победит тот, кто успешно достигнет цели.</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57232" y="428597"/>
            <a:ext cx="5086368" cy="7739622"/>
          </a:xfrm>
        </p:spPr>
        <p:txBody>
          <a:bodyPr>
            <a:normAutofit/>
          </a:bodyPr>
          <a:lstStyle/>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«СТОРОЖЕВЫЕ»</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На площадке выкапывают круглую яму – центральную лунку, а вокруг на расстоянии 5-6 м от центральной лунки маленькие ямки – «лунки».</a:t>
            </a:r>
          </a:p>
          <a:p>
            <a:pPr algn="ctr">
              <a:buNone/>
            </a:pPr>
            <a:r>
              <a:rPr lang="ru-RU" sz="1400" dirty="0" smtClean="0">
                <a:solidFill>
                  <a:schemeClr val="bg1"/>
                </a:solidFill>
                <a:latin typeface="Times New Roman" pitchFamily="18" charset="0"/>
                <a:cs typeface="Times New Roman" pitchFamily="18" charset="0"/>
              </a:rPr>
              <a:t>В игре принимают участие 8-10 человек- «сторожевые и один нападающий». «сторожевые» с палками выстраиваются по кругу возле каждой лунки. Находящий находится за кругом с палкой и резиновым мячом. Его задача загнать мяч в центральную лунку. Задача сторожевых этот мяч не упускать.</a:t>
            </a:r>
          </a:p>
          <a:p>
            <a:pPr algn="ctr">
              <a:buNone/>
            </a:pPr>
            <a:r>
              <a:rPr lang="ru-RU" sz="1400" dirty="0" smtClean="0">
                <a:solidFill>
                  <a:schemeClr val="bg1"/>
                </a:solidFill>
                <a:latin typeface="Times New Roman" pitchFamily="18" charset="0"/>
                <a:cs typeface="Times New Roman" pitchFamily="18" charset="0"/>
              </a:rPr>
              <a:t>Дается 3-5 попыток. Сторожевые отбивают мяч подальше от центральной лунки. При последней попытке нападающий может занять любую свободную лунку. Тот, чья лунка захвачена становится нападающим.</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«ЛЯПТА»</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Один из игроков – водящий, его называют </a:t>
            </a:r>
            <a:r>
              <a:rPr lang="ru-RU" sz="1400" dirty="0" err="1" smtClean="0">
                <a:solidFill>
                  <a:schemeClr val="bg1"/>
                </a:solidFill>
                <a:latin typeface="Times New Roman" pitchFamily="18" charset="0"/>
                <a:cs typeface="Times New Roman" pitchFamily="18" charset="0"/>
              </a:rPr>
              <a:t>ляптой</a:t>
            </a:r>
            <a:r>
              <a:rPr lang="ru-RU" sz="1400" dirty="0" smtClean="0">
                <a:solidFill>
                  <a:schemeClr val="bg1"/>
                </a:solidFill>
                <a:latin typeface="Times New Roman" pitchFamily="18" charset="0"/>
                <a:cs typeface="Times New Roman" pitchFamily="18" charset="0"/>
              </a:rPr>
              <a:t>. Водящий бегает за участниками игры, старается кого-то засалить, приговаривая: «На тебе </a:t>
            </a:r>
            <a:r>
              <a:rPr lang="ru-RU" sz="1400" dirty="0" err="1" smtClean="0">
                <a:solidFill>
                  <a:schemeClr val="bg1"/>
                </a:solidFill>
                <a:latin typeface="Times New Roman" pitchFamily="18" charset="0"/>
                <a:cs typeface="Times New Roman" pitchFamily="18" charset="0"/>
              </a:rPr>
              <a:t>ляпку</a:t>
            </a:r>
            <a:r>
              <a:rPr lang="ru-RU" sz="1400" dirty="0" smtClean="0">
                <a:solidFill>
                  <a:schemeClr val="bg1"/>
                </a:solidFill>
                <a:latin typeface="Times New Roman" pitchFamily="18" charset="0"/>
                <a:cs typeface="Times New Roman" pitchFamily="18" charset="0"/>
              </a:rPr>
              <a:t>, отдай ее другому!» Новый водящий догоняет игроков и старается кому-то из них передать. Водящий не должен преследовать одного и того же игрока.</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85860" y="428597"/>
            <a:ext cx="4657740" cy="7739622"/>
          </a:xfrm>
        </p:spPr>
        <p:txBody>
          <a:bodyPr>
            <a:normAutofit fontScale="62500" lnSpcReduction="20000"/>
          </a:bodyPr>
          <a:lstStyle/>
          <a:p>
            <a:pPr algn="ctr">
              <a:buNone/>
            </a:pPr>
            <a:endParaRPr lang="ru-RU" sz="2500" b="1" dirty="0" smtClean="0">
              <a:solidFill>
                <a:schemeClr val="bg1"/>
              </a:solidFill>
              <a:latin typeface="Times New Roman" pitchFamily="18" charset="0"/>
              <a:cs typeface="Times New Roman" pitchFamily="18" charset="0"/>
            </a:endParaRPr>
          </a:p>
          <a:p>
            <a:pPr algn="ctr">
              <a:buNone/>
            </a:pPr>
            <a:r>
              <a:rPr lang="ru-RU" sz="2500" b="1" dirty="0" smtClean="0">
                <a:solidFill>
                  <a:schemeClr val="bg1"/>
                </a:solidFill>
                <a:latin typeface="Times New Roman" pitchFamily="18" charset="0"/>
                <a:cs typeface="Times New Roman" pitchFamily="18" charset="0"/>
              </a:rPr>
              <a:t>«СТАДО»</a:t>
            </a:r>
          </a:p>
          <a:p>
            <a:pPr algn="ctr">
              <a:buNone/>
            </a:pPr>
            <a:endParaRPr lang="ru-RU" sz="2500" dirty="0" smtClean="0">
              <a:solidFill>
                <a:schemeClr val="bg1"/>
              </a:solidFill>
              <a:latin typeface="Times New Roman" pitchFamily="18" charset="0"/>
              <a:cs typeface="Times New Roman" pitchFamily="18" charset="0"/>
            </a:endParaRPr>
          </a:p>
          <a:p>
            <a:pPr algn="ctr">
              <a:buNone/>
            </a:pPr>
            <a:r>
              <a:rPr lang="ru-RU" sz="2500" dirty="0" smtClean="0">
                <a:solidFill>
                  <a:schemeClr val="bg1"/>
                </a:solidFill>
                <a:latin typeface="Times New Roman" pitchFamily="18" charset="0"/>
                <a:cs typeface="Times New Roman" pitchFamily="18" charset="0"/>
              </a:rPr>
              <a:t>Играющие выбирают пастуха и волка, а все остальные – овцы. Дом волка в лесу, а у овец два дома на противоположных концах площадки. Овцы громко зовут пастуха:</a:t>
            </a:r>
          </a:p>
          <a:p>
            <a:pPr algn="ctr">
              <a:buNone/>
            </a:pPr>
            <a:r>
              <a:rPr lang="ru-RU" sz="2500" dirty="0" smtClean="0">
                <a:solidFill>
                  <a:schemeClr val="bg1"/>
                </a:solidFill>
                <a:latin typeface="Times New Roman" pitchFamily="18" charset="0"/>
                <a:cs typeface="Times New Roman" pitchFamily="18" charset="0"/>
              </a:rPr>
              <a:t>Пастушок, пастушок!</a:t>
            </a:r>
          </a:p>
          <a:p>
            <a:pPr algn="ctr">
              <a:buNone/>
            </a:pPr>
            <a:r>
              <a:rPr lang="ru-RU" sz="2500" dirty="0" smtClean="0">
                <a:solidFill>
                  <a:schemeClr val="bg1"/>
                </a:solidFill>
                <a:latin typeface="Times New Roman" pitchFamily="18" charset="0"/>
                <a:cs typeface="Times New Roman" pitchFamily="18" charset="0"/>
              </a:rPr>
              <a:t>Заиграй во рожок!</a:t>
            </a:r>
          </a:p>
          <a:p>
            <a:pPr algn="ctr">
              <a:buNone/>
            </a:pPr>
            <a:r>
              <a:rPr lang="ru-RU" sz="2500" dirty="0" smtClean="0">
                <a:solidFill>
                  <a:schemeClr val="bg1"/>
                </a:solidFill>
                <a:latin typeface="Times New Roman" pitchFamily="18" charset="0"/>
                <a:cs typeface="Times New Roman" pitchFamily="18" charset="0"/>
              </a:rPr>
              <a:t>Травка мягкая,</a:t>
            </a:r>
          </a:p>
          <a:p>
            <a:pPr algn="ctr">
              <a:buNone/>
            </a:pPr>
            <a:r>
              <a:rPr lang="ru-RU" sz="2500" dirty="0" smtClean="0">
                <a:solidFill>
                  <a:schemeClr val="bg1"/>
                </a:solidFill>
                <a:latin typeface="Times New Roman" pitchFamily="18" charset="0"/>
                <a:cs typeface="Times New Roman" pitchFamily="18" charset="0"/>
              </a:rPr>
              <a:t>Роса сладкая!</a:t>
            </a:r>
          </a:p>
          <a:p>
            <a:pPr algn="ctr">
              <a:buNone/>
            </a:pPr>
            <a:r>
              <a:rPr lang="ru-RU" sz="2500" dirty="0" smtClean="0">
                <a:solidFill>
                  <a:schemeClr val="bg1"/>
                </a:solidFill>
                <a:latin typeface="Times New Roman" pitchFamily="18" charset="0"/>
                <a:cs typeface="Times New Roman" pitchFamily="18" charset="0"/>
              </a:rPr>
              <a:t>Гони стадо в поле</a:t>
            </a:r>
          </a:p>
          <a:p>
            <a:pPr algn="ctr">
              <a:buNone/>
            </a:pPr>
            <a:r>
              <a:rPr lang="ru-RU" sz="2500" dirty="0" smtClean="0">
                <a:solidFill>
                  <a:schemeClr val="bg1"/>
                </a:solidFill>
                <a:latin typeface="Times New Roman" pitchFamily="18" charset="0"/>
                <a:cs typeface="Times New Roman" pitchFamily="18" charset="0"/>
              </a:rPr>
              <a:t>Погулять на воле!</a:t>
            </a:r>
          </a:p>
          <a:p>
            <a:pPr algn="ctr">
              <a:buNone/>
            </a:pPr>
            <a:r>
              <a:rPr lang="ru-RU" sz="2500" dirty="0" smtClean="0">
                <a:solidFill>
                  <a:schemeClr val="bg1"/>
                </a:solidFill>
                <a:latin typeface="Times New Roman" pitchFamily="18" charset="0"/>
                <a:cs typeface="Times New Roman" pitchFamily="18" charset="0"/>
              </a:rPr>
              <a:t>Пастух выгоняет овец на луг, они ходят, бегают, прыгают. По сигналу пастуха: «Волк!» - все овцы бегут в дом на противоположную сторону площадки. Пастух защищает овец. Все, кого поймал волк, выходят из игры.</a:t>
            </a:r>
          </a:p>
          <a:p>
            <a:pPr algn="ctr">
              <a:buNone/>
            </a:pPr>
            <a:endParaRPr lang="ru-RU" sz="2500" dirty="0" smtClean="0">
              <a:solidFill>
                <a:schemeClr val="bg1"/>
              </a:solidFill>
              <a:latin typeface="Times New Roman" pitchFamily="18" charset="0"/>
              <a:cs typeface="Times New Roman" pitchFamily="18" charset="0"/>
            </a:endParaRPr>
          </a:p>
          <a:p>
            <a:pPr algn="ctr">
              <a:buNone/>
            </a:pPr>
            <a:endParaRPr lang="ru-RU" sz="2500" b="1" dirty="0" smtClean="0">
              <a:solidFill>
                <a:schemeClr val="bg1"/>
              </a:solidFill>
              <a:latin typeface="Times New Roman" pitchFamily="18" charset="0"/>
              <a:cs typeface="Times New Roman" pitchFamily="18" charset="0"/>
            </a:endParaRPr>
          </a:p>
          <a:p>
            <a:pPr algn="ctr">
              <a:buNone/>
            </a:pPr>
            <a:r>
              <a:rPr lang="ru-RU" sz="2500" b="1" dirty="0" smtClean="0">
                <a:solidFill>
                  <a:schemeClr val="bg1"/>
                </a:solidFill>
                <a:latin typeface="Times New Roman" pitchFamily="18" charset="0"/>
                <a:cs typeface="Times New Roman" pitchFamily="18" charset="0"/>
              </a:rPr>
              <a:t>«НЕ ЗАМАЙ (НЕ ТРОНЬ МЕНЯ)»</a:t>
            </a:r>
          </a:p>
          <a:p>
            <a:pPr algn="ctr">
              <a:buNone/>
            </a:pPr>
            <a:endParaRPr lang="ru-RU" sz="2500" dirty="0" smtClean="0">
              <a:solidFill>
                <a:schemeClr val="bg1"/>
              </a:solidFill>
              <a:latin typeface="Times New Roman" pitchFamily="18" charset="0"/>
              <a:cs typeface="Times New Roman" pitchFamily="18" charset="0"/>
            </a:endParaRPr>
          </a:p>
          <a:p>
            <a:pPr algn="ctr">
              <a:buNone/>
            </a:pPr>
            <a:r>
              <a:rPr lang="ru-RU" sz="2500" dirty="0" smtClean="0">
                <a:solidFill>
                  <a:schemeClr val="bg1"/>
                </a:solidFill>
                <a:latin typeface="Times New Roman" pitchFamily="18" charset="0"/>
                <a:cs typeface="Times New Roman" pitchFamily="18" charset="0"/>
              </a:rPr>
              <a:t>В игре принимают участие 10-15 человек. Все участники игры, кроме двух водящих, разбегаются по площадке. Водящие держат один другого за руки. Они стараются поймать кого-либо из играющих. Игроки, убегая, кричат: «Не замай!»</a:t>
            </a:r>
          </a:p>
          <a:p>
            <a:pPr algn="ctr">
              <a:buNone/>
            </a:pPr>
            <a:r>
              <a:rPr lang="ru-RU" sz="2500" dirty="0" smtClean="0">
                <a:solidFill>
                  <a:schemeClr val="bg1"/>
                </a:solidFill>
                <a:latin typeface="Times New Roman" pitchFamily="18" charset="0"/>
                <a:cs typeface="Times New Roman" pitchFamily="18" charset="0"/>
              </a:rPr>
              <a:t>Пойманным считается тот, вокруг кого ведущие сомкнули руки, тогда этот игрок присоединяется к водящим. Теперь ловят трое, образовав одну цепь. Так цепь водящих постепенно увеличивается. Когда все играющие окажутся в одной цепи, игра заканчивается.</a:t>
            </a: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8" y="1428728"/>
            <a:ext cx="4943492" cy="6739490"/>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«ПОДСОЛНУХИ»</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Игроки стоят в несколько рядов- это «подсолнухи». Один «земледелец» стоит в стороне и запоминает порядок расположения «подсолнухов». По команде ведущего: «Солнышко!», «земледелец» уходит. Два «подсолнуха» меняются местами. К началу считалки «земледелец» появляется перед «подсолнухами» и до конца считалки должен определить перемещение. Во время считалки «солнышко» ходит по кругу, а «подсолнухи» постоянно поворачиваются лицом к нему.</a:t>
            </a:r>
          </a:p>
          <a:p>
            <a:pPr algn="ctr">
              <a:buNone/>
            </a:pPr>
            <a:r>
              <a:rPr lang="ru-RU" sz="1400" dirty="0" smtClean="0">
                <a:solidFill>
                  <a:schemeClr val="bg1"/>
                </a:solidFill>
                <a:latin typeface="Times New Roman" pitchFamily="18" charset="0"/>
                <a:cs typeface="Times New Roman" pitchFamily="18" charset="0"/>
              </a:rPr>
              <a:t>Считалка: Солнце: Солнце светит!</a:t>
            </a:r>
          </a:p>
          <a:p>
            <a:pPr algn="ctr">
              <a:buNone/>
            </a:pPr>
            <a:r>
              <a:rPr lang="ru-RU" sz="1400" dirty="0" smtClean="0">
                <a:solidFill>
                  <a:schemeClr val="bg1"/>
                </a:solidFill>
                <a:latin typeface="Times New Roman" pitchFamily="18" charset="0"/>
                <a:cs typeface="Times New Roman" pitchFamily="18" charset="0"/>
              </a:rPr>
              <a:t>Все: Дождь идет!</a:t>
            </a:r>
          </a:p>
          <a:p>
            <a:pPr algn="ctr">
              <a:buNone/>
            </a:pPr>
            <a:r>
              <a:rPr lang="ru-RU" sz="1400" dirty="0" smtClean="0">
                <a:solidFill>
                  <a:schemeClr val="bg1"/>
                </a:solidFill>
                <a:latin typeface="Times New Roman" pitchFamily="18" charset="0"/>
                <a:cs typeface="Times New Roman" pitchFamily="18" charset="0"/>
              </a:rPr>
              <a:t>Солнце: Семечко!</a:t>
            </a:r>
          </a:p>
          <a:p>
            <a:pPr algn="ctr">
              <a:buNone/>
            </a:pPr>
            <a:r>
              <a:rPr lang="ru-RU" sz="1400" dirty="0" smtClean="0">
                <a:solidFill>
                  <a:schemeClr val="bg1"/>
                </a:solidFill>
                <a:latin typeface="Times New Roman" pitchFamily="18" charset="0"/>
                <a:cs typeface="Times New Roman" pitchFamily="18" charset="0"/>
              </a:rPr>
              <a:t>Все: Растет! Растет!</a:t>
            </a:r>
          </a:p>
          <a:p>
            <a:pPr algn="ctr">
              <a:buNone/>
            </a:pPr>
            <a:r>
              <a:rPr lang="ru-RU" sz="1400" dirty="0" smtClean="0">
                <a:solidFill>
                  <a:schemeClr val="bg1"/>
                </a:solidFill>
                <a:latin typeface="Times New Roman" pitchFamily="18" charset="0"/>
                <a:cs typeface="Times New Roman" pitchFamily="18" charset="0"/>
              </a:rPr>
              <a:t>Солнце: К солнцу тянется росток!</a:t>
            </a:r>
          </a:p>
          <a:p>
            <a:pPr algn="ctr">
              <a:buNone/>
            </a:pPr>
            <a:r>
              <a:rPr lang="ru-RU" sz="1400" dirty="0" smtClean="0">
                <a:solidFill>
                  <a:schemeClr val="bg1"/>
                </a:solidFill>
                <a:latin typeface="Times New Roman" pitchFamily="18" charset="0"/>
                <a:cs typeface="Times New Roman" pitchFamily="18" charset="0"/>
              </a:rPr>
              <a:t>Все: Тонкий, тонкий стебелек!</a:t>
            </a:r>
          </a:p>
          <a:p>
            <a:pPr algn="ctr">
              <a:buNone/>
            </a:pPr>
            <a:r>
              <a:rPr lang="ru-RU" sz="1400" dirty="0" smtClean="0">
                <a:solidFill>
                  <a:schemeClr val="bg1"/>
                </a:solidFill>
                <a:latin typeface="Times New Roman" pitchFamily="18" charset="0"/>
                <a:cs typeface="Times New Roman" pitchFamily="18" charset="0"/>
              </a:rPr>
              <a:t>Солнце: Небосвод весь обегая,</a:t>
            </a:r>
          </a:p>
          <a:p>
            <a:pPr algn="ctr">
              <a:buNone/>
            </a:pPr>
            <a:r>
              <a:rPr lang="ru-RU" sz="1400" dirty="0" smtClean="0">
                <a:solidFill>
                  <a:schemeClr val="bg1"/>
                </a:solidFill>
                <a:latin typeface="Times New Roman" pitchFamily="18" charset="0"/>
                <a:cs typeface="Times New Roman" pitchFamily="18" charset="0"/>
              </a:rPr>
              <a:t>Все: Солнце светит не мигая.</a:t>
            </a:r>
          </a:p>
          <a:p>
            <a:pPr algn="ctr">
              <a:buNone/>
            </a:pPr>
            <a:r>
              <a:rPr lang="ru-RU" sz="1400" dirty="0" smtClean="0">
                <a:solidFill>
                  <a:schemeClr val="bg1"/>
                </a:solidFill>
                <a:latin typeface="Times New Roman" pitchFamily="18" charset="0"/>
                <a:cs typeface="Times New Roman" pitchFamily="18" charset="0"/>
              </a:rPr>
              <a:t>Солнце: Земледелец, не зевай,</a:t>
            </a:r>
          </a:p>
          <a:p>
            <a:pPr algn="ctr">
              <a:buNone/>
            </a:pPr>
            <a:r>
              <a:rPr lang="ru-RU" sz="1400" dirty="0" smtClean="0">
                <a:solidFill>
                  <a:schemeClr val="bg1"/>
                </a:solidFill>
                <a:latin typeface="Times New Roman" pitchFamily="18" charset="0"/>
                <a:cs typeface="Times New Roman" pitchFamily="18" charset="0"/>
              </a:rPr>
              <a:t>Все: Перемены отгадай!</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8" y="500033"/>
            <a:ext cx="5786478" cy="7668185"/>
          </a:xfrm>
        </p:spPr>
        <p:txBody>
          <a:bodyPr>
            <a:noAutofit/>
          </a:bodyPr>
          <a:lstStyle/>
          <a:p>
            <a:pPr algn="ctr">
              <a:buNone/>
            </a:pPr>
            <a:r>
              <a:rPr lang="ru-RU" sz="1400" b="1" dirty="0" smtClean="0">
                <a:solidFill>
                  <a:schemeClr val="bg1"/>
                </a:solidFill>
                <a:latin typeface="Times New Roman" pitchFamily="18" charset="0"/>
                <a:cs typeface="Times New Roman" pitchFamily="18" charset="0"/>
              </a:rPr>
              <a:t>«ТОПОЛЕК»</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В игре участвуют: ведущий- «тополь», игроки- «пушинки», 3 игрока- «ветры».</a:t>
            </a:r>
          </a:p>
          <a:p>
            <a:pPr algn="ctr">
              <a:buNone/>
            </a:pPr>
            <a:r>
              <a:rPr lang="ru-RU" sz="1400" dirty="0" smtClean="0">
                <a:solidFill>
                  <a:schemeClr val="bg1"/>
                </a:solidFill>
                <a:latin typeface="Times New Roman" pitchFamily="18" charset="0"/>
                <a:cs typeface="Times New Roman" pitchFamily="18" charset="0"/>
              </a:rPr>
              <a:t>В центре площадки в кругу диаметром 2 м стоит ведущий «тополь», вокруг него кругами «пушинки» за кругом на любом расстоянии.</a:t>
            </a:r>
          </a:p>
          <a:p>
            <a:pPr algn="ctr">
              <a:buNone/>
            </a:pPr>
            <a:r>
              <a:rPr lang="ru-RU" sz="1400" dirty="0" smtClean="0">
                <a:solidFill>
                  <a:schemeClr val="bg1"/>
                </a:solidFill>
                <a:latin typeface="Times New Roman" pitchFamily="18" charset="0"/>
                <a:cs typeface="Times New Roman" pitchFamily="18" charset="0"/>
              </a:rPr>
              <a:t>Ведущий: На Кубани пришла весна,</a:t>
            </a:r>
          </a:p>
          <a:p>
            <a:pPr algn="ctr">
              <a:buNone/>
            </a:pPr>
            <a:r>
              <a:rPr lang="ru-RU" sz="1400" dirty="0" smtClean="0">
                <a:solidFill>
                  <a:schemeClr val="bg1"/>
                </a:solidFill>
                <a:latin typeface="Times New Roman" pitchFamily="18" charset="0"/>
                <a:cs typeface="Times New Roman" pitchFamily="18" charset="0"/>
              </a:rPr>
              <a:t>Распушила тополя!</a:t>
            </a:r>
          </a:p>
          <a:p>
            <a:pPr algn="ctr">
              <a:buNone/>
            </a:pPr>
            <a:r>
              <a:rPr lang="ru-RU" sz="1400" dirty="0" smtClean="0">
                <a:solidFill>
                  <a:schemeClr val="bg1"/>
                </a:solidFill>
                <a:latin typeface="Times New Roman" pitchFamily="18" charset="0"/>
                <a:cs typeface="Times New Roman" pitchFamily="18" charset="0"/>
              </a:rPr>
              <a:t>Тополиный пух кружится,</a:t>
            </a:r>
          </a:p>
          <a:p>
            <a:pPr algn="ctr">
              <a:buNone/>
            </a:pPr>
            <a:r>
              <a:rPr lang="ru-RU" sz="1400" dirty="0" smtClean="0">
                <a:solidFill>
                  <a:schemeClr val="bg1"/>
                </a:solidFill>
                <a:latin typeface="Times New Roman" pitchFamily="18" charset="0"/>
                <a:cs typeface="Times New Roman" pitchFamily="18" charset="0"/>
              </a:rPr>
              <a:t>Но на землю не ложится.</a:t>
            </a:r>
          </a:p>
          <a:p>
            <a:pPr algn="ctr">
              <a:buNone/>
            </a:pPr>
            <a:r>
              <a:rPr lang="ru-RU" sz="1400" dirty="0" smtClean="0">
                <a:solidFill>
                  <a:schemeClr val="bg1"/>
                </a:solidFill>
                <a:latin typeface="Times New Roman" pitchFamily="18" charset="0"/>
                <a:cs typeface="Times New Roman" pitchFamily="18" charset="0"/>
              </a:rPr>
              <a:t>Дуйте, ветры, с кручи</a:t>
            </a:r>
          </a:p>
          <a:p>
            <a:pPr algn="ctr">
              <a:buNone/>
            </a:pPr>
            <a:r>
              <a:rPr lang="ru-RU" sz="1400" dirty="0" smtClean="0">
                <a:solidFill>
                  <a:schemeClr val="bg1"/>
                </a:solidFill>
                <a:latin typeface="Times New Roman" pitchFamily="18" charset="0"/>
                <a:cs typeface="Times New Roman" pitchFamily="18" charset="0"/>
              </a:rPr>
              <a:t>Сильные, могучие!</a:t>
            </a:r>
          </a:p>
          <a:p>
            <a:pPr algn="ctr">
              <a:buNone/>
            </a:pPr>
            <a:r>
              <a:rPr lang="ru-RU" sz="1400" dirty="0" smtClean="0">
                <a:solidFill>
                  <a:schemeClr val="bg1"/>
                </a:solidFill>
                <a:latin typeface="Times New Roman" pitchFamily="18" charset="0"/>
                <a:cs typeface="Times New Roman" pitchFamily="18" charset="0"/>
              </a:rPr>
              <a:t>После этих слов налетают «ветры» и «уносят», т.е. ловят «пушинки». «Пушинки» устремляются в круг к тополю. За чертой они недосягаемы. Пойманные «пушинки» становятся «ветрами».</a:t>
            </a:r>
          </a:p>
          <a:p>
            <a:pPr algn="ctr">
              <a:buNone/>
            </a:pPr>
            <a:r>
              <a:rPr lang="ru-RU" sz="1400" dirty="0" smtClean="0">
                <a:solidFill>
                  <a:schemeClr val="bg1"/>
                </a:solidFill>
                <a:latin typeface="Times New Roman" pitchFamily="18" charset="0"/>
                <a:cs typeface="Times New Roman" pitchFamily="18" charset="0"/>
              </a:rPr>
              <a:t>Выигрывают те, кто остается около тополя.</a:t>
            </a:r>
          </a:p>
          <a:p>
            <a:pPr algn="ctr">
              <a:buNone/>
            </a:pPr>
            <a:endParaRPr lang="ru-RU" sz="1400" dirty="0" smtClean="0">
              <a:solidFill>
                <a:schemeClr val="bg1"/>
              </a:solidFill>
              <a:latin typeface="Times New Roman" pitchFamily="18" charset="0"/>
              <a:cs typeface="Times New Roman" pitchFamily="18" charset="0"/>
            </a:endParaRP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«ПТИЦЕЛОВ»</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выбирают себе названия птиц, крику которых они могут подражать. Встают в круг, в центре которого – птицелов с завязанными глазам. Птицы ходят, кружатся вокруг птицелова и произносят нараспев:</a:t>
            </a:r>
          </a:p>
          <a:p>
            <a:pPr algn="ctr">
              <a:buNone/>
            </a:pPr>
            <a:r>
              <a:rPr lang="ru-RU" sz="1400" dirty="0" smtClean="0">
                <a:solidFill>
                  <a:schemeClr val="bg1"/>
                </a:solidFill>
                <a:latin typeface="Times New Roman" pitchFamily="18" charset="0"/>
                <a:cs typeface="Times New Roman" pitchFamily="18" charset="0"/>
              </a:rPr>
              <a:t>В лесу, во лесочке,</a:t>
            </a:r>
          </a:p>
          <a:p>
            <a:pPr algn="ctr">
              <a:buNone/>
            </a:pPr>
            <a:r>
              <a:rPr lang="ru-RU" sz="1400" dirty="0" smtClean="0">
                <a:solidFill>
                  <a:schemeClr val="bg1"/>
                </a:solidFill>
                <a:latin typeface="Times New Roman" pitchFamily="18" charset="0"/>
                <a:cs typeface="Times New Roman" pitchFamily="18" charset="0"/>
              </a:rPr>
              <a:t>На зеленом дубочке</a:t>
            </a:r>
          </a:p>
          <a:p>
            <a:pPr algn="ctr">
              <a:buNone/>
            </a:pPr>
            <a:r>
              <a:rPr lang="ru-RU" sz="1400" dirty="0" smtClean="0">
                <a:solidFill>
                  <a:schemeClr val="bg1"/>
                </a:solidFill>
                <a:latin typeface="Times New Roman" pitchFamily="18" charset="0"/>
                <a:cs typeface="Times New Roman" pitchFamily="18" charset="0"/>
              </a:rPr>
              <a:t>Птицы песни поют.</a:t>
            </a:r>
          </a:p>
          <a:p>
            <a:pPr algn="ctr">
              <a:buNone/>
            </a:pPr>
            <a:r>
              <a:rPr lang="ru-RU" sz="1400" dirty="0" smtClean="0">
                <a:solidFill>
                  <a:schemeClr val="bg1"/>
                </a:solidFill>
                <a:latin typeface="Times New Roman" pitchFamily="18" charset="0"/>
                <a:cs typeface="Times New Roman" pitchFamily="18" charset="0"/>
              </a:rPr>
              <a:t>Ай! Птицелов идет!</a:t>
            </a:r>
          </a:p>
          <a:p>
            <a:pPr algn="ctr">
              <a:buNone/>
            </a:pPr>
            <a:r>
              <a:rPr lang="ru-RU" sz="1400" dirty="0" smtClean="0">
                <a:solidFill>
                  <a:schemeClr val="bg1"/>
                </a:solidFill>
                <a:latin typeface="Times New Roman" pitchFamily="18" charset="0"/>
                <a:cs typeface="Times New Roman" pitchFamily="18" charset="0"/>
              </a:rPr>
              <a:t>Он в неволю нас зовет.</a:t>
            </a:r>
          </a:p>
          <a:p>
            <a:pPr algn="ctr">
              <a:buNone/>
            </a:pPr>
            <a:r>
              <a:rPr lang="ru-RU" sz="1400" dirty="0" smtClean="0">
                <a:solidFill>
                  <a:schemeClr val="bg1"/>
                </a:solidFill>
                <a:latin typeface="Times New Roman" pitchFamily="18" charset="0"/>
                <a:cs typeface="Times New Roman" pitchFamily="18" charset="0"/>
              </a:rPr>
              <a:t>Птицы, улетайте!</a:t>
            </a:r>
          </a:p>
          <a:p>
            <a:pPr algn="ctr">
              <a:buNone/>
            </a:pPr>
            <a:r>
              <a:rPr lang="ru-RU" sz="1400" dirty="0" smtClean="0">
                <a:solidFill>
                  <a:schemeClr val="bg1"/>
                </a:solidFill>
                <a:latin typeface="Times New Roman" pitchFamily="18" charset="0"/>
                <a:cs typeface="Times New Roman" pitchFamily="18" charset="0"/>
              </a:rPr>
              <a:t>Птицелов хлопает в ладоши, играющие останавливаются на месте, и водящий начинает искать птиц. Тот, кого он нашел, подражает крику птиц, которую он себе выбрал. Птицелов угадывает название птицы и имя игрока.</a:t>
            </a:r>
          </a:p>
          <a:p>
            <a:pPr algn="ctr">
              <a:buNone/>
            </a:pPr>
            <a:r>
              <a:rPr lang="ru-RU" sz="1400" dirty="0" smtClean="0">
                <a:solidFill>
                  <a:schemeClr val="bg1"/>
                </a:solidFill>
                <a:latin typeface="Times New Roman" pitchFamily="18" charset="0"/>
                <a:cs typeface="Times New Roman" pitchFamily="18" charset="0"/>
              </a:rPr>
              <a:t>Угаданная птица становится птицеловом.</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18" y="1142975"/>
            <a:ext cx="5572164" cy="7025243"/>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«МАЛЕЧЕНА – КАЛЕЧЕНА»</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выбирают ведущего. Каждый игрок берет в руки небольшую палочку длиной 20-30 см. все произносят такие слова:</a:t>
            </a:r>
          </a:p>
          <a:p>
            <a:pPr algn="ctr">
              <a:buNone/>
            </a:pPr>
            <a:r>
              <a:rPr lang="ru-RU" sz="1400" dirty="0" err="1" smtClean="0">
                <a:solidFill>
                  <a:schemeClr val="bg1"/>
                </a:solidFill>
                <a:latin typeface="Times New Roman" pitchFamily="18" charset="0"/>
                <a:cs typeface="Times New Roman" pitchFamily="18" charset="0"/>
              </a:rPr>
              <a:t>Малена</a:t>
            </a:r>
            <a:r>
              <a:rPr lang="ru-RU" sz="1400" dirty="0" smtClean="0">
                <a:solidFill>
                  <a:schemeClr val="bg1"/>
                </a:solidFill>
                <a:latin typeface="Times New Roman" pitchFamily="18" charset="0"/>
                <a:cs typeface="Times New Roman" pitchFamily="18" charset="0"/>
              </a:rPr>
              <a:t> – Калена,</a:t>
            </a:r>
          </a:p>
          <a:p>
            <a:pPr algn="ctr">
              <a:buNone/>
            </a:pPr>
            <a:r>
              <a:rPr lang="ru-RU" sz="1400" dirty="0" smtClean="0">
                <a:solidFill>
                  <a:schemeClr val="bg1"/>
                </a:solidFill>
                <a:latin typeface="Times New Roman" pitchFamily="18" charset="0"/>
                <a:cs typeface="Times New Roman" pitchFamily="18" charset="0"/>
              </a:rPr>
              <a:t>Сколько часов осталось.</a:t>
            </a:r>
          </a:p>
          <a:p>
            <a:pPr algn="ctr">
              <a:buNone/>
            </a:pPr>
            <a:r>
              <a:rPr lang="ru-RU" sz="1400" dirty="0" smtClean="0">
                <a:solidFill>
                  <a:schemeClr val="bg1"/>
                </a:solidFill>
                <a:latin typeface="Times New Roman" pitchFamily="18" charset="0"/>
                <a:cs typeface="Times New Roman" pitchFamily="18" charset="0"/>
              </a:rPr>
              <a:t>До вечера,</a:t>
            </a:r>
          </a:p>
          <a:p>
            <a:pPr algn="ctr">
              <a:buNone/>
            </a:pPr>
            <a:r>
              <a:rPr lang="ru-RU" sz="1400" dirty="0" smtClean="0">
                <a:solidFill>
                  <a:schemeClr val="bg1"/>
                </a:solidFill>
                <a:latin typeface="Times New Roman" pitchFamily="18" charset="0"/>
                <a:cs typeface="Times New Roman" pitchFamily="18" charset="0"/>
              </a:rPr>
              <a:t>До зимнего?</a:t>
            </a:r>
          </a:p>
          <a:p>
            <a:pPr algn="ctr">
              <a:buNone/>
            </a:pPr>
            <a:r>
              <a:rPr lang="ru-RU" sz="1400" dirty="0" smtClean="0">
                <a:solidFill>
                  <a:schemeClr val="bg1"/>
                </a:solidFill>
                <a:latin typeface="Times New Roman" pitchFamily="18" charset="0"/>
                <a:cs typeface="Times New Roman" pitchFamily="18" charset="0"/>
              </a:rPr>
              <a:t>После слов «до зимнего» дети ставят палочку на ладонь или любой палец правой или левой руки. Как только дети поставят палочки, ведущий считает: «Раз, два, три...  десять!». Выигрывает тот, кто дольше продержит палочку. Ведущий может давать дополнительные задания: походить, присесть, поворачиваться направо, налево, вокруг себя. Детям желательно разойтись по всей площадке и встать как можно дальше друг от друга, чтобы удобнее было держать равновесие для палочки.</a:t>
            </a:r>
          </a:p>
          <a:p>
            <a:pPr algn="ctr">
              <a:buNone/>
            </a:pPr>
            <a:endParaRPr lang="ru-RU" sz="1400" dirty="0" smtClean="0">
              <a:solidFill>
                <a:schemeClr val="bg1"/>
              </a:solidFill>
              <a:latin typeface="Times New Roman" pitchFamily="18" charset="0"/>
              <a:cs typeface="Times New Roman" pitchFamily="18" charset="0"/>
            </a:endParaRP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«ДОСТАНЬ ПЛАТОК»</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ходят по кругу, выполняя любые танцевальные движения. В центре круга стоит водящий с шестом в руке, на конце которого – платок. По сигналу воспитателя или по окончании музыки нужно подпрыгнуть и достать платок. Кому это удается, тот и победитель, который становится водящим. Игра продолжается.</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571472"/>
            <a:ext cx="6858000" cy="8001056"/>
          </a:xfrm>
        </p:spPr>
        <p:txBody>
          <a:bodyPr>
            <a:noAutofit/>
          </a:bodyPr>
          <a:lstStyle/>
          <a:p>
            <a:pPr algn="ctr">
              <a:buNone/>
            </a:pPr>
            <a:r>
              <a:rPr lang="ru-RU" sz="1400" b="1" dirty="0" smtClean="0">
                <a:solidFill>
                  <a:schemeClr val="bg1"/>
                </a:solidFill>
                <a:latin typeface="Times New Roman" pitchFamily="18" charset="0"/>
                <a:cs typeface="Times New Roman" pitchFamily="18" charset="0"/>
              </a:rPr>
              <a:t>«КАЗАЧЬЯ»</a:t>
            </a: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В игре участвуют только мальчики, они стоят в кругу. В центре круга стульчик – «боевой конь», верхом на «коне» - командир с красным флажком.</a:t>
            </a:r>
          </a:p>
          <a:p>
            <a:pPr algn="ctr">
              <a:buNone/>
            </a:pPr>
            <a:r>
              <a:rPr lang="ru-RU" sz="1400" dirty="0" smtClean="0">
                <a:solidFill>
                  <a:schemeClr val="bg1"/>
                </a:solidFill>
                <a:latin typeface="Times New Roman" pitchFamily="18" charset="0"/>
                <a:cs typeface="Times New Roman" pitchFamily="18" charset="0"/>
              </a:rPr>
              <a:t>Дети ск4ачут на воображаемых лошадках, ноги слегка пружинят в коленях. Левая рука каждого вытянута вперед, правая поднята вверх.</a:t>
            </a:r>
          </a:p>
          <a:p>
            <a:pPr algn="ctr">
              <a:buNone/>
            </a:pPr>
            <a:r>
              <a:rPr lang="ru-RU" sz="1400" dirty="0" smtClean="0">
                <a:solidFill>
                  <a:schemeClr val="bg1"/>
                </a:solidFill>
                <a:latin typeface="Times New Roman" pitchFamily="18" charset="0"/>
                <a:cs typeface="Times New Roman" pitchFamily="18" charset="0"/>
              </a:rPr>
              <a:t>По сигналу воспитателя командир соскакивает с «коня», кладет флажок и становится в общий круг. Все остальные маршируют на месте, затем поворачиваются вправо и идут по кругу за командиром. Командир делает шаг внутрь круга, берет дудку, и, поворачиваясь кругом, дудит в нее. Двое мальчиков, около которых он остановился, поворачиваются спиной друг к другу и бегут в противоположные стороны вдоль круга. Каждый из них старается первым взять флажок и вскочить на «коня». Выигравший становится командиром.</a:t>
            </a:r>
          </a:p>
          <a:p>
            <a:pPr algn="ctr">
              <a:buNone/>
            </a:pPr>
            <a:endParaRPr lang="ru-RU" sz="1400" b="1" dirty="0" smtClean="0">
              <a:solidFill>
                <a:schemeClr val="bg1"/>
              </a:solidFill>
              <a:latin typeface="Times New Roman" pitchFamily="18" charset="0"/>
              <a:cs typeface="Times New Roman" pitchFamily="18" charset="0"/>
            </a:endParaRPr>
          </a:p>
          <a:p>
            <a:pPr algn="ctr">
              <a:buNone/>
            </a:pPr>
            <a:r>
              <a:rPr lang="ru-RU" sz="1400" b="1" dirty="0" smtClean="0">
                <a:solidFill>
                  <a:schemeClr val="bg1"/>
                </a:solidFill>
                <a:latin typeface="Times New Roman" pitchFamily="18" charset="0"/>
                <a:cs typeface="Times New Roman" pitchFamily="18" charset="0"/>
              </a:rPr>
              <a:t>«ГОРШКИ»</a:t>
            </a: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Играющие делятся на две равные команды. Одна команда становится «горшками» и садится на землю в кружок. Другая команда – «хозяевами». Они становятся за горшками. Один из играющих – водящий – изображает покупателя. Он подходит к одному из «хозяев» и спрашивает:</a:t>
            </a:r>
          </a:p>
          <a:p>
            <a:pPr algn="ctr">
              <a:buNone/>
            </a:pPr>
            <a:r>
              <a:rPr lang="ru-RU" sz="1400" dirty="0" smtClean="0">
                <a:solidFill>
                  <a:schemeClr val="bg1"/>
                </a:solidFill>
                <a:latin typeface="Times New Roman" pitchFamily="18" charset="0"/>
                <a:cs typeface="Times New Roman" pitchFamily="18" charset="0"/>
              </a:rPr>
              <a:t>-Почем горшок?</a:t>
            </a:r>
          </a:p>
          <a:p>
            <a:pPr algn="ctr">
              <a:buNone/>
            </a:pPr>
            <a:r>
              <a:rPr lang="ru-RU" sz="1400" dirty="0" smtClean="0">
                <a:solidFill>
                  <a:schemeClr val="bg1"/>
                </a:solidFill>
                <a:latin typeface="Times New Roman" pitchFamily="18" charset="0"/>
                <a:cs typeface="Times New Roman" pitchFamily="18" charset="0"/>
              </a:rPr>
              <a:t>Хозяин отвечает:</a:t>
            </a:r>
          </a:p>
          <a:p>
            <a:pPr algn="ctr">
              <a:buNone/>
            </a:pPr>
            <a:r>
              <a:rPr lang="ru-RU" sz="1400" dirty="0" smtClean="0">
                <a:solidFill>
                  <a:schemeClr val="bg1"/>
                </a:solidFill>
                <a:latin typeface="Times New Roman" pitchFamily="18" charset="0"/>
                <a:cs typeface="Times New Roman" pitchFamily="18" charset="0"/>
              </a:rPr>
              <a:t>-По денежке.</a:t>
            </a:r>
          </a:p>
          <a:p>
            <a:pPr algn="ctr">
              <a:buNone/>
            </a:pPr>
            <a:r>
              <a:rPr lang="ru-RU" sz="1400" dirty="0" smtClean="0">
                <a:solidFill>
                  <a:schemeClr val="bg1"/>
                </a:solidFill>
                <a:latin typeface="Times New Roman" pitchFamily="18" charset="0"/>
                <a:cs typeface="Times New Roman" pitchFamily="18" charset="0"/>
              </a:rPr>
              <a:t>А он не с трещиной?</a:t>
            </a:r>
          </a:p>
          <a:p>
            <a:pPr algn="ctr">
              <a:buNone/>
            </a:pPr>
            <a:r>
              <a:rPr lang="ru-RU" sz="1400" dirty="0" smtClean="0">
                <a:solidFill>
                  <a:schemeClr val="bg1"/>
                </a:solidFill>
                <a:latin typeface="Times New Roman" pitchFamily="18" charset="0"/>
                <a:cs typeface="Times New Roman" pitchFamily="18" charset="0"/>
              </a:rPr>
              <a:t>- Попробуй.</a:t>
            </a:r>
          </a:p>
          <a:p>
            <a:pPr algn="ctr">
              <a:buNone/>
            </a:pPr>
            <a:r>
              <a:rPr lang="ru-RU" sz="1400" dirty="0" smtClean="0">
                <a:solidFill>
                  <a:schemeClr val="bg1"/>
                </a:solidFill>
                <a:latin typeface="Times New Roman" pitchFamily="18" charset="0"/>
                <a:cs typeface="Times New Roman" pitchFamily="18" charset="0"/>
              </a:rPr>
              <a:t>Покупатель легко ударяет по «горшку» пальцем и говорит:</a:t>
            </a:r>
          </a:p>
          <a:p>
            <a:pPr algn="ctr">
              <a:buNone/>
            </a:pPr>
            <a:r>
              <a:rPr lang="ru-RU" sz="1400" dirty="0" smtClean="0">
                <a:solidFill>
                  <a:schemeClr val="bg1"/>
                </a:solidFill>
                <a:latin typeface="Times New Roman" pitchFamily="18" charset="0"/>
                <a:cs typeface="Times New Roman" pitchFamily="18" charset="0"/>
              </a:rPr>
              <a:t>- Крепкий, давай сговор!</a:t>
            </a:r>
          </a:p>
          <a:p>
            <a:pPr algn="ctr">
              <a:buNone/>
            </a:pPr>
            <a:r>
              <a:rPr lang="ru-RU" sz="1400" dirty="0" smtClean="0">
                <a:solidFill>
                  <a:schemeClr val="bg1"/>
                </a:solidFill>
                <a:latin typeface="Times New Roman" pitchFamily="18" charset="0"/>
                <a:cs typeface="Times New Roman" pitchFamily="18" charset="0"/>
              </a:rPr>
              <a:t>«Хозяин» и «покупатель» протягивают друг другу руки, напевая:</a:t>
            </a:r>
          </a:p>
          <a:p>
            <a:pPr algn="ctr">
              <a:buNone/>
            </a:pPr>
            <a:r>
              <a:rPr lang="ru-RU" sz="1400" dirty="0" err="1" smtClean="0">
                <a:solidFill>
                  <a:schemeClr val="bg1"/>
                </a:solidFill>
                <a:latin typeface="Times New Roman" pitchFamily="18" charset="0"/>
                <a:cs typeface="Times New Roman" pitchFamily="18" charset="0"/>
              </a:rPr>
              <a:t>Чичары</a:t>
            </a:r>
            <a:r>
              <a:rPr lang="ru-RU" sz="1400" dirty="0" smtClean="0">
                <a:solidFill>
                  <a:schemeClr val="bg1"/>
                </a:solidFill>
                <a:latin typeface="Times New Roman" pitchFamily="18" charset="0"/>
                <a:cs typeface="Times New Roman" pitchFamily="18" charset="0"/>
              </a:rPr>
              <a:t>, </a:t>
            </a:r>
            <a:r>
              <a:rPr lang="ru-RU" sz="1400" dirty="0" err="1" smtClean="0">
                <a:solidFill>
                  <a:schemeClr val="bg1"/>
                </a:solidFill>
                <a:latin typeface="Times New Roman" pitchFamily="18" charset="0"/>
                <a:cs typeface="Times New Roman" pitchFamily="18" charset="0"/>
              </a:rPr>
              <a:t>чичары</a:t>
            </a:r>
            <a:r>
              <a:rPr lang="ru-RU" sz="1400" dirty="0" smtClean="0">
                <a:solidFill>
                  <a:schemeClr val="bg1"/>
                </a:solidFill>
                <a:latin typeface="Times New Roman" pitchFamily="18" charset="0"/>
                <a:cs typeface="Times New Roman" pitchFamily="18" charset="0"/>
              </a:rPr>
              <a:t>, собирайтесь гончары</a:t>
            </a:r>
          </a:p>
          <a:p>
            <a:pPr algn="ctr">
              <a:buNone/>
            </a:pPr>
            <a:r>
              <a:rPr lang="ru-RU" sz="1400" dirty="0" smtClean="0">
                <a:solidFill>
                  <a:schemeClr val="bg1"/>
                </a:solidFill>
                <a:latin typeface="Times New Roman" pitchFamily="18" charset="0"/>
                <a:cs typeface="Times New Roman" pitchFamily="18" charset="0"/>
              </a:rPr>
              <a:t>По кусту, по насту, по лебедю </a:t>
            </a:r>
            <a:r>
              <a:rPr lang="ru-RU" sz="1400" dirty="0" err="1" smtClean="0">
                <a:solidFill>
                  <a:schemeClr val="bg1"/>
                </a:solidFill>
                <a:latin typeface="Times New Roman" pitchFamily="18" charset="0"/>
                <a:cs typeface="Times New Roman" pitchFamily="18" charset="0"/>
              </a:rPr>
              <a:t>горазду</a:t>
            </a:r>
            <a:r>
              <a:rPr lang="ru-RU" sz="1400" dirty="0" smtClean="0">
                <a:solidFill>
                  <a:schemeClr val="bg1"/>
                </a:solidFill>
                <a:latin typeface="Times New Roman" pitchFamily="18" charset="0"/>
                <a:cs typeface="Times New Roman" pitchFamily="18" charset="0"/>
              </a:rPr>
              <a:t>!</a:t>
            </a:r>
          </a:p>
          <a:p>
            <a:pPr algn="ctr">
              <a:buNone/>
            </a:pPr>
            <a:r>
              <a:rPr lang="ru-RU" sz="1400" dirty="0" smtClean="0">
                <a:solidFill>
                  <a:schemeClr val="bg1"/>
                </a:solidFill>
                <a:latin typeface="Times New Roman" pitchFamily="18" charset="0"/>
                <a:cs typeface="Times New Roman" pitchFamily="18" charset="0"/>
              </a:rPr>
              <a:t>Вон!</a:t>
            </a:r>
          </a:p>
          <a:p>
            <a:pPr algn="ctr">
              <a:buNone/>
            </a:pPr>
            <a:r>
              <a:rPr lang="ru-RU" sz="1400" dirty="0" smtClean="0">
                <a:solidFill>
                  <a:schemeClr val="bg1"/>
                </a:solidFill>
                <a:latin typeface="Times New Roman" pitchFamily="18" charset="0"/>
                <a:cs typeface="Times New Roman" pitchFamily="18" charset="0"/>
              </a:rPr>
              <a:t>Со словом «вон» и «хозяин» и «покупатель» бегут в разные стороны </a:t>
            </a:r>
            <a:r>
              <a:rPr lang="ru-RU" sz="1400" dirty="0" err="1" smtClean="0">
                <a:solidFill>
                  <a:schemeClr val="bg1"/>
                </a:solidFill>
                <a:latin typeface="Times New Roman" pitchFamily="18" charset="0"/>
                <a:cs typeface="Times New Roman" pitchFamily="18" charset="0"/>
              </a:rPr>
              <a:t>ивокруг</a:t>
            </a:r>
            <a:r>
              <a:rPr lang="ru-RU" sz="1400" dirty="0" smtClean="0">
                <a:solidFill>
                  <a:schemeClr val="bg1"/>
                </a:solidFill>
                <a:latin typeface="Times New Roman" pitchFamily="18" charset="0"/>
                <a:cs typeface="Times New Roman" pitchFamily="18" charset="0"/>
              </a:rPr>
              <a:t> горшков. Кто первым прибежит к купленному «горшку», тот «хозяин», а опоздавший – водящий.</a:t>
            </a:r>
          </a:p>
          <a:p>
            <a:pPr algn="ctr">
              <a:buNone/>
            </a:pPr>
            <a:endParaRPr lang="ru-RU" sz="1400" dirty="0">
              <a:solidFill>
                <a:schemeClr val="bg1"/>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357298" y="2214546"/>
            <a:ext cx="4586302" cy="4071966"/>
          </a:xfrm>
        </p:spPr>
        <p:txBody>
          <a:bodyPr>
            <a:normAutofit/>
          </a:bodyPr>
          <a:lstStyle/>
          <a:p>
            <a:pPr algn="ctr">
              <a:buNone/>
            </a:pPr>
            <a:r>
              <a:rPr lang="ru-RU" sz="1400" b="1" dirty="0" smtClean="0">
                <a:solidFill>
                  <a:schemeClr val="bg1"/>
                </a:solidFill>
                <a:latin typeface="Times New Roman" pitchFamily="18" charset="0"/>
                <a:cs typeface="Times New Roman" pitchFamily="18" charset="0"/>
              </a:rPr>
              <a:t>«ЗАПЛЕТАЙСЯ ПЛЕТЕНЬ»</a:t>
            </a:r>
          </a:p>
          <a:p>
            <a:pPr algn="ctr">
              <a:buNone/>
            </a:pPr>
            <a:endParaRPr lang="ru-RU" sz="1400" b="1" dirty="0" smtClean="0">
              <a:solidFill>
                <a:schemeClr val="bg1"/>
              </a:solidFill>
              <a:latin typeface="Times New Roman" pitchFamily="18" charset="0"/>
              <a:cs typeface="Times New Roman" pitchFamily="18" charset="0"/>
            </a:endParaRPr>
          </a:p>
          <a:p>
            <a:pPr algn="ctr">
              <a:buNone/>
            </a:pPr>
            <a:endParaRPr lang="ru-RU" sz="1400" dirty="0" smtClean="0">
              <a:solidFill>
                <a:schemeClr val="bg1"/>
              </a:solidFill>
              <a:latin typeface="Times New Roman" pitchFamily="18" charset="0"/>
              <a:cs typeface="Times New Roman" pitchFamily="18" charset="0"/>
            </a:endParaRPr>
          </a:p>
          <a:p>
            <a:pPr algn="ctr">
              <a:buNone/>
            </a:pPr>
            <a:r>
              <a:rPr lang="ru-RU" sz="1400" dirty="0" smtClean="0">
                <a:solidFill>
                  <a:schemeClr val="bg1"/>
                </a:solidFill>
                <a:latin typeface="Times New Roman" pitchFamily="18" charset="0"/>
                <a:cs typeface="Times New Roman" pitchFamily="18" charset="0"/>
              </a:rPr>
              <a:t>Выбирается водящий, который должен выйти в другую комнату или отвернуться от остальных играющих, чтобы не видеть их действий. Играющие образуют «плетень» - замкнутый руками круг. Кто – либо из участников хоровода проходит под руками детей противоположной стороны круга, затягивая за собой остальных, и так – до полного «</a:t>
            </a:r>
            <a:r>
              <a:rPr lang="ru-RU" sz="1400" dirty="0" err="1" smtClean="0">
                <a:solidFill>
                  <a:schemeClr val="bg1"/>
                </a:solidFill>
                <a:latin typeface="Times New Roman" pitchFamily="18" charset="0"/>
                <a:cs typeface="Times New Roman" pitchFamily="18" charset="0"/>
              </a:rPr>
              <a:t>заплетения</a:t>
            </a:r>
            <a:r>
              <a:rPr lang="ru-RU" sz="1400" dirty="0" smtClean="0">
                <a:solidFill>
                  <a:schemeClr val="bg1"/>
                </a:solidFill>
                <a:latin typeface="Times New Roman" pitchFamily="18" charset="0"/>
                <a:cs typeface="Times New Roman" pitchFamily="18" charset="0"/>
              </a:rPr>
              <a:t>», запутывания. Затем играющие зовут водящего, который должен распутать хоровод. Причем соединенные руки игроков должны находиться в правильном (не ломанном) соединении.</a:t>
            </a:r>
          </a:p>
          <a:p>
            <a:pPr algn="ctr">
              <a:buNone/>
            </a:pPr>
            <a:r>
              <a:rPr lang="ru-RU" sz="1400" dirty="0" smtClean="0">
                <a:solidFill>
                  <a:schemeClr val="bg1"/>
                </a:solidFill>
                <a:latin typeface="Times New Roman" pitchFamily="18" charset="0"/>
                <a:cs typeface="Times New Roman" pitchFamily="18" charset="0"/>
              </a:rPr>
              <a:t> </a:t>
            </a:r>
          </a:p>
          <a:p>
            <a:pPr algn="ctr">
              <a:buNone/>
            </a:pPr>
            <a:r>
              <a:rPr lang="ru-RU" sz="1400" dirty="0" smtClean="0">
                <a:solidFill>
                  <a:schemeClr val="bg1"/>
                </a:solidFill>
                <a:latin typeface="Times New Roman" pitchFamily="18" charset="0"/>
                <a:cs typeface="Times New Roman" pitchFamily="18" charset="0"/>
              </a:rPr>
              <a:t> </a:t>
            </a:r>
          </a:p>
          <a:p>
            <a:endParaRPr lang="ru-RU"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ea85ae35cc01c802f664f2eb1d7dd6891034"/>
</p:tagLst>
</file>

<file path=ppt/theme/theme1.xml><?xml version="1.0" encoding="utf-8"?>
<a:theme xmlns:a="http://schemas.openxmlformats.org/drawingml/2006/main" name="sunflower">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sunflower</Template>
  <TotalTime>139</TotalTime>
  <Words>4739</Words>
  <Application>Microsoft Office PowerPoint</Application>
  <PresentationFormat>Экран (4:3)</PresentationFormat>
  <Paragraphs>320</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sunflower</vt:lpstr>
      <vt:lpstr>Муниципальное автономное дошкольное  образовательное  учреждение комбинированного вида детский сад № 35 г. Курганинска     Картотека  Кубанских подвижных игр</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users</dc:creator>
  <cp:lastModifiedBy>users</cp:lastModifiedBy>
  <cp:revision>22</cp:revision>
  <dcterms:created xsi:type="dcterms:W3CDTF">2016-11-14T06:49:49Z</dcterms:created>
  <dcterms:modified xsi:type="dcterms:W3CDTF">2017-03-13T14:51:49Z</dcterms:modified>
</cp:coreProperties>
</file>