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13.03.2016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13.03.2016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13.03.2016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13.03.2016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13.03.2016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13.03.2016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5984" y="1357298"/>
            <a:ext cx="6172200" cy="3429024"/>
          </a:xfrm>
        </p:spPr>
        <p:txBody>
          <a:bodyPr>
            <a:normAutofit/>
          </a:bodyPr>
          <a:lstStyle/>
          <a:p>
            <a:pPr algn="ctr"/>
            <a:r>
              <a:rPr lang="ru-RU" altLang="en-US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КРАТКАЯ ПРЕЗЕНТАЦИЯ ОБРАЗОВАТЕЛЬНОЙ ПРОГРАММЫ</a:t>
            </a:r>
            <a:br>
              <a:rPr lang="ru-RU" altLang="en-US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</a:br>
            <a:r>
              <a:rPr lang="ru-RU" altLang="en-US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МУНИЦИПАЛЬНОГО </a:t>
            </a:r>
            <a:r>
              <a:rPr lang="ru-RU" altLang="en-US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БЮДЖЕТНОГО </a:t>
            </a:r>
            <a:r>
              <a:rPr lang="ru-RU" altLang="en-US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ДОШКОЛЬНОГО ОБРАЗОВАТЕЛЬНОГО   УЧРЕЖДЕНИЯ</a:t>
            </a:r>
            <a:r>
              <a:rPr lang="en-US" altLang="en-US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</a:t>
            </a:r>
            <a:r>
              <a:rPr lang="ru-RU" altLang="en-US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«ДЕТСКИЙ САД  № </a:t>
            </a:r>
            <a:r>
              <a:rPr lang="en-US" altLang="en-US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23</a:t>
            </a:r>
            <a:r>
              <a:rPr lang="ru-RU" altLang="en-US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</a:t>
            </a:r>
            <a:r>
              <a:rPr lang="en-US" altLang="en-US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</a:t>
            </a:r>
            <a:endParaRPr lang="ru-RU" altLang="en-US" sz="2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  <a:p>
            <a:pPr algn="ctr"/>
            <a:r>
              <a:rPr lang="ru-RU" altLang="en-US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</a:t>
            </a:r>
            <a:r>
              <a:rPr lang="ru-RU" altLang="en-US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п. </a:t>
            </a:r>
            <a:r>
              <a:rPr lang="ru-RU" altLang="en-US" sz="24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Щебенозаводского</a:t>
            </a:r>
            <a:endParaRPr lang="ru-RU" alt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  <a:p>
            <a:pPr algn="ctr"/>
            <a:endParaRPr lang="ru-RU" altLang="en-US" sz="1400" dirty="0" smtClean="0">
              <a:solidFill>
                <a:srgbClr val="C00000"/>
              </a:solidFill>
              <a:latin typeface="Constantia" pitchFamily="18" charset="0"/>
              <a:sym typeface="Times New Roman" pitchFamily="18" charset="0"/>
            </a:endParaRPr>
          </a:p>
          <a:p>
            <a:pPr algn="ctr"/>
            <a:endParaRPr lang="ru-RU" dirty="0">
              <a:latin typeface="Constanti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28662" y="1214422"/>
            <a:ext cx="7772400" cy="457200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Основная образовательная программа ДОУ - это нормативно-управленческий документ дошкольного учреждения, характеризующий специфику содержания образования, особенности организации воспитательно-образовательного процесса, характер оказываемых образовательных услуг.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Составляющая основа Программы: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Основная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образовательная программа дошкольного образования МБДОУ  №23, разработана в соответствии с федеральным государственным образовательным стандартом дошкольного образования и с учетом примерной программы «От рождения до школы» под редакцией Н.Е.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Вераксы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Т.С. Комаровой, М.А. Васильевой.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857224" y="285728"/>
            <a:ext cx="7801004" cy="606983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разработке Программы учитывались следующие нормативные документы:</a:t>
            </a:r>
            <a:endParaRPr lang="ru-RU" sz="1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• Федеральный закон «Об образовании в Российской Федерации» от 29.12.2012г. №</a:t>
            </a:r>
          </a:p>
          <a:p>
            <a:pPr algn="just"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273-ФЗ</a:t>
            </a:r>
          </a:p>
          <a:p>
            <a:pPr algn="just"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• Приказ Министерства образования и науки РФ от 17.10.2013г. № 1155 «Об</a:t>
            </a:r>
          </a:p>
          <a:p>
            <a:pPr algn="just"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утверждении федерального государственного образовательного стандарта</a:t>
            </a:r>
          </a:p>
          <a:p>
            <a:pPr algn="just"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дошкольного образования»(Зарегистрирован в Минюсте РФ 14.11.2013г. № 30384)</a:t>
            </a:r>
          </a:p>
          <a:p>
            <a:pPr algn="just"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• Постановление Главного санитарного врача РФ от 15.05.2013г. № 26 г. Москва «Об утверждении СанПиН2.4.1.3049-13«Санитарно – эпидемиологические требования</a:t>
            </a:r>
          </a:p>
          <a:p>
            <a:pPr algn="just"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устройству, содержанию и организации режима работы дошкольных</a:t>
            </a:r>
          </a:p>
          <a:p>
            <a:pPr algn="just"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образовательных учреждений» (Зарегистрировано в Минюсте России 29.05.2013г.</a:t>
            </a:r>
          </a:p>
          <a:p>
            <a:pPr algn="just"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№ 28564)</a:t>
            </a:r>
          </a:p>
          <a:p>
            <a:pPr algn="just"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• Постановление Правительства № 662 «Об осуществлении мониторинга системы</a:t>
            </a:r>
          </a:p>
          <a:p>
            <a:pPr algn="just"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образования»</a:t>
            </a:r>
          </a:p>
          <a:p>
            <a:pPr algn="just"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• Приказ Министерства образования и науки РФ от 30.08.2013г. № 1014 «Об</a:t>
            </a:r>
          </a:p>
          <a:p>
            <a:pPr algn="just"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утверждении Порядка организации и осуществления образовательной</a:t>
            </a:r>
          </a:p>
          <a:p>
            <a:pPr algn="just"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деятельности по основным общеобразовательным программам дошкольного</a:t>
            </a:r>
          </a:p>
          <a:p>
            <a:pPr algn="just"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образования» (Зарегистрирован в Минюсте России 26.09.2013г. № 30038)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• Приказ Министерства образования и науки РФ от 14.06.2013г. № 462 г. Москва «Об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утверждении Порядка проведения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самообследованния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образовательной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организацией» (Зарегистрирован в Минюсте РФ 27.06.2013г. № 28908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• Устав муниципального дошкольного образовательного учреждения</a:t>
            </a:r>
          </a:p>
          <a:p>
            <a:pPr algn="just"/>
            <a:endParaRPr lang="ru-RU" sz="12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857224" y="428604"/>
            <a:ext cx="7772400" cy="6215106"/>
          </a:xfrm>
        </p:spPr>
        <p:txBody>
          <a:bodyPr>
            <a:normAutofit fontScale="32500" lnSpcReduction="20000"/>
          </a:bodyPr>
          <a:lstStyle/>
          <a:p>
            <a:pPr algn="just">
              <a:buNone/>
            </a:pPr>
            <a:r>
              <a:rPr lang="ru-RU" sz="4900" b="1" spc="50" dirty="0" smtClean="0">
                <a:ln w="13500">
                  <a:solidFill>
                    <a:srgbClr val="FF0000">
                      <a:alpha val="65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	ЦЕЛЬ </a:t>
            </a:r>
            <a:r>
              <a:rPr lang="ru-RU" sz="4900" b="1" spc="50" dirty="0" smtClean="0">
                <a:ln w="13500">
                  <a:solidFill>
                    <a:srgbClr val="FF0000">
                      <a:alpha val="65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: Позитивная социализация и всестороннее развитие ребенка младшего и дошкольного возраста в адекватных его возрасту детских видах деятельности</a:t>
            </a:r>
          </a:p>
          <a:p>
            <a:pPr algn="just">
              <a:buNone/>
            </a:pPr>
            <a:r>
              <a:rPr lang="ru-RU" sz="49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	ЗАДАЧИ</a:t>
            </a:r>
            <a:r>
              <a:rPr lang="ru-RU" sz="49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, РЕШЕНИЕ КОТОРЫХ НЕОБХОДИМО ДЛЯ РЕАЛИЗАЦИИ ЦЕЛИ</a:t>
            </a:r>
          </a:p>
          <a:p>
            <a:pPr algn="just">
              <a:buNone/>
            </a:pP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• охрана и укрепление физического и психического здоровья детей, в том числе их</a:t>
            </a:r>
          </a:p>
          <a:p>
            <a:pPr algn="just">
              <a:buNone/>
            </a:pP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эмоционального благополучия</a:t>
            </a:r>
          </a:p>
          <a:p>
            <a:pPr algn="just">
              <a:buNone/>
            </a:pP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• обеспечение равных возможностей для полноценного развития каждого ребёнка в</a:t>
            </a:r>
          </a:p>
          <a:p>
            <a:pPr algn="just">
              <a:buNone/>
            </a:pP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период дошкольного детства независимо от места проживания, пола, нации, языка,</a:t>
            </a:r>
          </a:p>
          <a:p>
            <a:pPr algn="just">
              <a:buNone/>
            </a:pP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социального статуса, психофизиологических и других особенностей (в том числе</a:t>
            </a:r>
          </a:p>
          <a:p>
            <a:pPr algn="just">
              <a:buNone/>
            </a:pP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ограниченных возможностей здоровья)</a:t>
            </a:r>
          </a:p>
          <a:p>
            <a:pPr algn="just">
              <a:buNone/>
            </a:pP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• создание благоприятных условий развития детей в соответствии с их возрастными и индивидуальными особенностями и склонностями, развитие способностей и</a:t>
            </a:r>
          </a:p>
          <a:p>
            <a:pPr algn="just">
              <a:buNone/>
            </a:pP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творческого потенциала каждого ребёнка как субъекта отношений с самим собой,</a:t>
            </a:r>
          </a:p>
          <a:p>
            <a:pPr algn="just">
              <a:buNone/>
            </a:pP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другими детьми, взрослыми и миром</a:t>
            </a:r>
          </a:p>
          <a:p>
            <a:pPr algn="just">
              <a:buNone/>
            </a:pP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• формирование  </a:t>
            </a:r>
            <a:r>
              <a:rPr lang="ru-RU" sz="4900" dirty="0" err="1" smtClean="0">
                <a:latin typeface="Times New Roman" pitchFamily="18" charset="0"/>
                <a:cs typeface="Times New Roman" pitchFamily="18" charset="0"/>
              </a:rPr>
              <a:t>социо-культурной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среды,  соответствующей  возрастным,</a:t>
            </a:r>
          </a:p>
          <a:p>
            <a:pPr algn="just">
              <a:buNone/>
            </a:pP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индивидуальным,  психологическим  и  физиологическим  особенностям</a:t>
            </a:r>
          </a:p>
          <a:p>
            <a:pPr algn="just">
              <a:buNone/>
            </a:pP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детей</a:t>
            </a:r>
          </a:p>
          <a:p>
            <a:pPr algn="just">
              <a:buNone/>
            </a:pP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• обеспечение  психолого-педагогической  поддержки  семьи  и  повышение</a:t>
            </a:r>
          </a:p>
          <a:p>
            <a:pPr algn="just">
              <a:buNone/>
            </a:pP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компетентности  родителей  (законных  представителей)  в  вопросах  развития</a:t>
            </a:r>
          </a:p>
          <a:p>
            <a:pPr algn="just">
              <a:buNone/>
            </a:pP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и образования, охраны и укрепления здоровья детей.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357166"/>
            <a:ext cx="7772400" cy="5998394"/>
          </a:xfrm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Программа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строится на основании следующих принципов: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Принцип развивающего образования, в соответствии с которым главной целью дошкольного образования является развитие ребенка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Принцип научной обоснованности и практической применимости (содержание  программы  должно  соответствовать  основным положениям возрастной психологии и дошкольной педагогики, при этом  иметь  возможность  реализации  в  массовой  практике дошкольного образования)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Принцип интеграции содержания дошкольного образования в соответствии с возрастными возможностями и особенностями детей, спецификой и возможностями образовательных областей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Комплексно-тематический принцип построения образовательного процесса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Структура Программы</a:t>
            </a:r>
          </a:p>
          <a:p>
            <a:pPr algn="just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Программа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включает три основных раздела:</a:t>
            </a:r>
          </a:p>
          <a:p>
            <a:pPr algn="just">
              <a:buNone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• целевой</a:t>
            </a:r>
          </a:p>
          <a:p>
            <a:pPr algn="just">
              <a:buNone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• содержательный</a:t>
            </a:r>
          </a:p>
          <a:p>
            <a:pPr algn="just">
              <a:buNone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• организационный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каждом из них отражается обязательная часть 60% и часть, формируемая участниками образовательных отношений 40</a:t>
            </a:r>
            <a:r>
              <a:rPr lang="ru-RU" dirty="0" smtClean="0">
                <a:latin typeface="Constantia" pitchFamily="18" charset="0"/>
              </a:rPr>
              <a:t>%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285728"/>
            <a:ext cx="7772400" cy="6069832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b="1" dirty="0" smtClean="0">
                <a:solidFill>
                  <a:srgbClr val="FF0000"/>
                </a:solidFill>
                <a:latin typeface="Constantia" pitchFamily="18" charset="0"/>
              </a:rPr>
              <a:t>	РАЗДЕЛЫ </a:t>
            </a:r>
            <a:r>
              <a:rPr lang="ru-RU" b="1" dirty="0" smtClean="0">
                <a:solidFill>
                  <a:srgbClr val="FF0000"/>
                </a:solidFill>
                <a:latin typeface="Constantia" pitchFamily="18" charset="0"/>
              </a:rPr>
              <a:t>ОСНОВНОЙ ОБРАЗОВАТЕЛЬНОЙ ПРОГРАММЫ ДОШКОЛЬНОГО ОБРАЗОВАНИЯ</a:t>
            </a:r>
          </a:p>
          <a:p>
            <a:pPr lvl="1" algn="just">
              <a:buNone/>
            </a:pPr>
            <a:r>
              <a:rPr lang="ru-RU" sz="3000" b="1" dirty="0" smtClean="0">
                <a:solidFill>
                  <a:srgbClr val="0000FF"/>
                </a:solidFill>
                <a:latin typeface="Constantia" pitchFamily="18" charset="0"/>
              </a:rPr>
              <a:t>Целевой</a:t>
            </a:r>
          </a:p>
          <a:p>
            <a:pPr algn="just">
              <a:buNone/>
            </a:pPr>
            <a:r>
              <a:rPr lang="ru-RU" dirty="0" smtClean="0">
                <a:latin typeface="Constantia" pitchFamily="18" charset="0"/>
              </a:rPr>
              <a:t>1. Пояснительная записка: цели и задачи программы; принципы и подходы к формированию программы; значимые для разработки программы характеристики, в том числе характеристики особенностей развития детей раннего и дошкольного возраста</a:t>
            </a:r>
          </a:p>
          <a:p>
            <a:pPr algn="just">
              <a:buNone/>
            </a:pPr>
            <a:r>
              <a:rPr lang="ru-RU" dirty="0" smtClean="0">
                <a:latin typeface="Constantia" pitchFamily="18" charset="0"/>
              </a:rPr>
              <a:t>2. Планируемые результаты освоения программы</a:t>
            </a:r>
          </a:p>
          <a:p>
            <a:pPr algn="just">
              <a:buNone/>
            </a:pPr>
            <a:r>
              <a:rPr lang="ru-RU" dirty="0" smtClean="0">
                <a:latin typeface="Constantia" pitchFamily="18" charset="0"/>
              </a:rPr>
              <a:t>(конкретизируют требования ФГОС ДО к целевым ориентирам в обязательной части и части, формируемой участниками образовательного процесса</a:t>
            </a:r>
          </a:p>
          <a:p>
            <a:pPr algn="just">
              <a:buNone/>
            </a:pPr>
            <a:r>
              <a:rPr lang="ru-RU" sz="2900" b="1" dirty="0" smtClean="0">
                <a:solidFill>
                  <a:srgbClr val="0000FF"/>
                </a:solidFill>
                <a:latin typeface="Constantia" pitchFamily="18" charset="0"/>
              </a:rPr>
              <a:t>	Содержательный</a:t>
            </a:r>
            <a:r>
              <a:rPr lang="ru-RU" dirty="0" smtClean="0">
                <a:latin typeface="Constantia" pitchFamily="18" charset="0"/>
              </a:rPr>
              <a:t> </a:t>
            </a:r>
            <a:r>
              <a:rPr lang="ru-RU" dirty="0" smtClean="0">
                <a:latin typeface="Constantia" pitchFamily="18" charset="0"/>
              </a:rPr>
              <a:t>(общее содержание программы, обеспечивающее полноценное развитие детей)</a:t>
            </a:r>
          </a:p>
          <a:p>
            <a:pPr algn="just">
              <a:buNone/>
            </a:pPr>
            <a:r>
              <a:rPr lang="ru-RU" dirty="0" smtClean="0">
                <a:latin typeface="Constantia" pitchFamily="18" charset="0"/>
              </a:rPr>
              <a:t>а) описание образовательной деятельности в соответствии с направлениями развития ребенка, представленными в пяти образовательных областях;</a:t>
            </a:r>
          </a:p>
          <a:p>
            <a:pPr algn="just">
              <a:buNone/>
            </a:pPr>
            <a:r>
              <a:rPr lang="ru-RU" dirty="0" smtClean="0">
                <a:latin typeface="Constantia" pitchFamily="18" charset="0"/>
              </a:rPr>
              <a:t>б) описание вариативных форм, способов, методов и средств реализации Программы с учетом возрастных особенностей</a:t>
            </a:r>
          </a:p>
          <a:p>
            <a:pPr algn="just">
              <a:buNone/>
            </a:pPr>
            <a:r>
              <a:rPr lang="ru-RU" dirty="0" smtClean="0">
                <a:latin typeface="Constantia" pitchFamily="18" charset="0"/>
              </a:rPr>
              <a:t>Представлены:</a:t>
            </a:r>
          </a:p>
          <a:p>
            <a:pPr algn="just">
              <a:buNone/>
            </a:pPr>
            <a:r>
              <a:rPr lang="ru-RU" dirty="0" smtClean="0">
                <a:latin typeface="Constantia" pitchFamily="18" charset="0"/>
              </a:rPr>
              <a:t>а) особенности образовательной деятельности разных видов и культурных практик;</a:t>
            </a:r>
          </a:p>
          <a:p>
            <a:pPr algn="just">
              <a:buNone/>
            </a:pPr>
            <a:r>
              <a:rPr lang="ru-RU" dirty="0" smtClean="0">
                <a:latin typeface="Constantia" pitchFamily="18" charset="0"/>
              </a:rPr>
              <a:t>б) способы и направления поддержки детской инициативы;</a:t>
            </a:r>
          </a:p>
          <a:p>
            <a:pPr algn="just">
              <a:buNone/>
            </a:pPr>
            <a:r>
              <a:rPr lang="ru-RU" dirty="0" smtClean="0">
                <a:latin typeface="Constantia" pitchFamily="18" charset="0"/>
              </a:rPr>
              <a:t>в)  особенности  взаимодействия  педагогического коллектива с семьями воспитанников;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214290"/>
            <a:ext cx="7772400" cy="6141270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b="1" dirty="0" smtClean="0">
                <a:solidFill>
                  <a:srgbClr val="0000FF"/>
                </a:solidFill>
                <a:latin typeface="Constantia" pitchFamily="18" charset="0"/>
              </a:rPr>
              <a:t>	Организационный</a:t>
            </a:r>
            <a:endParaRPr lang="ru-RU" b="1" dirty="0" smtClean="0">
              <a:solidFill>
                <a:srgbClr val="0000FF"/>
              </a:solidFill>
              <a:latin typeface="Constantia" pitchFamily="18" charset="0"/>
            </a:endParaRPr>
          </a:p>
          <a:p>
            <a:pPr algn="just">
              <a:buNone/>
            </a:pPr>
            <a:r>
              <a:rPr lang="ru-RU" dirty="0" smtClean="0">
                <a:latin typeface="Constantia" pitchFamily="18" charset="0"/>
              </a:rPr>
              <a:t>• описание материально-технического обеспечения Программы,</a:t>
            </a:r>
          </a:p>
          <a:p>
            <a:pPr algn="just">
              <a:buNone/>
            </a:pPr>
            <a:r>
              <a:rPr lang="ru-RU" dirty="0" smtClean="0">
                <a:latin typeface="Constantia" pitchFamily="18" charset="0"/>
              </a:rPr>
              <a:t>• обеспеченность методическими материалами и средствами обучения и воспитания,</a:t>
            </a:r>
          </a:p>
          <a:p>
            <a:pPr algn="just">
              <a:buNone/>
            </a:pPr>
            <a:r>
              <a:rPr lang="ru-RU" dirty="0" smtClean="0">
                <a:latin typeface="Constantia" pitchFamily="18" charset="0"/>
              </a:rPr>
              <a:t>• режим дня,</a:t>
            </a:r>
          </a:p>
          <a:p>
            <a:pPr algn="just">
              <a:buNone/>
            </a:pPr>
            <a:r>
              <a:rPr lang="ru-RU" dirty="0" smtClean="0">
                <a:latin typeface="Constantia" pitchFamily="18" charset="0"/>
              </a:rPr>
              <a:t>• особенности традиционных событий, праздников, мероприятий,</a:t>
            </a:r>
          </a:p>
          <a:p>
            <a:pPr algn="just">
              <a:buNone/>
            </a:pPr>
            <a:r>
              <a:rPr lang="ru-RU" dirty="0" smtClean="0">
                <a:latin typeface="Constantia" pitchFamily="18" charset="0"/>
              </a:rPr>
              <a:t>• особенности организации развивающей предметно- пространственной среды.</a:t>
            </a:r>
          </a:p>
          <a:p>
            <a:pPr algn="just">
              <a:buNone/>
            </a:pPr>
            <a:r>
              <a:rPr lang="ru-RU" b="1" dirty="0" smtClean="0">
                <a:solidFill>
                  <a:srgbClr val="FF0000"/>
                </a:solidFill>
                <a:latin typeface="Constantia" pitchFamily="18" charset="0"/>
              </a:rPr>
              <a:t>	Обязательная </a:t>
            </a:r>
            <a:r>
              <a:rPr lang="ru-RU" b="1" dirty="0" smtClean="0">
                <a:solidFill>
                  <a:srgbClr val="FF0000"/>
                </a:solidFill>
                <a:latin typeface="Constantia" pitchFamily="18" charset="0"/>
              </a:rPr>
              <a:t>часть ООП ДО</a:t>
            </a:r>
          </a:p>
          <a:p>
            <a:pPr algn="just">
              <a:buNone/>
            </a:pPr>
            <a:r>
              <a:rPr lang="ru-RU" b="1" dirty="0" smtClean="0">
                <a:solidFill>
                  <a:srgbClr val="FF0000"/>
                </a:solidFill>
                <a:latin typeface="Constantia" pitchFamily="18" charset="0"/>
              </a:rPr>
              <a:t>развитие детей в пяти взаимодополняющих образовательных областях:</a:t>
            </a:r>
          </a:p>
          <a:p>
            <a:pPr algn="just">
              <a:buNone/>
            </a:pPr>
            <a:r>
              <a:rPr lang="ru-RU" dirty="0" smtClean="0">
                <a:latin typeface="Constantia" pitchFamily="18" charset="0"/>
              </a:rPr>
              <a:t>• Социально - коммуникативное развитие</a:t>
            </a:r>
          </a:p>
          <a:p>
            <a:pPr algn="just">
              <a:buNone/>
            </a:pPr>
            <a:r>
              <a:rPr lang="ru-RU" dirty="0" smtClean="0">
                <a:latin typeface="Constantia" pitchFamily="18" charset="0"/>
              </a:rPr>
              <a:t>• Познавательное развитие</a:t>
            </a:r>
          </a:p>
          <a:p>
            <a:pPr algn="just">
              <a:buNone/>
            </a:pPr>
            <a:r>
              <a:rPr lang="ru-RU" dirty="0" smtClean="0">
                <a:latin typeface="Constantia" pitchFamily="18" charset="0"/>
              </a:rPr>
              <a:t>• Речевое развитие</a:t>
            </a:r>
          </a:p>
          <a:p>
            <a:pPr algn="just">
              <a:buNone/>
            </a:pPr>
            <a:r>
              <a:rPr lang="ru-RU" dirty="0" smtClean="0">
                <a:latin typeface="Constantia" pitchFamily="18" charset="0"/>
              </a:rPr>
              <a:t>• Художественно - эстетическое развитие</a:t>
            </a:r>
          </a:p>
          <a:p>
            <a:pPr algn="just">
              <a:buNone/>
            </a:pPr>
            <a:r>
              <a:rPr lang="ru-RU" dirty="0" smtClean="0">
                <a:latin typeface="Constantia" pitchFamily="18" charset="0"/>
              </a:rPr>
              <a:t>• Физическое развитие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285728"/>
            <a:ext cx="7772400" cy="6069832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b="1" dirty="0" smtClean="0">
                <a:solidFill>
                  <a:srgbClr val="FF0000"/>
                </a:solidFill>
                <a:latin typeface="Constantia" pitchFamily="18" charset="0"/>
              </a:rPr>
              <a:t>	Познавательное </a:t>
            </a:r>
            <a:r>
              <a:rPr lang="ru-RU" b="1" dirty="0" smtClean="0">
                <a:solidFill>
                  <a:srgbClr val="FF0000"/>
                </a:solidFill>
                <a:latin typeface="Constantia" pitchFamily="18" charset="0"/>
              </a:rPr>
              <a:t>развитие</a:t>
            </a:r>
          </a:p>
          <a:p>
            <a:pPr algn="just">
              <a:buNone/>
            </a:pPr>
            <a:r>
              <a:rPr lang="ru-RU" dirty="0" smtClean="0">
                <a:latin typeface="Constantia" pitchFamily="18" charset="0"/>
              </a:rPr>
              <a:t>• Развитие интересов детей, любознательности и познавательной мотивации</a:t>
            </a:r>
          </a:p>
          <a:p>
            <a:pPr algn="just">
              <a:buNone/>
            </a:pPr>
            <a:r>
              <a:rPr lang="ru-RU" dirty="0" smtClean="0">
                <a:latin typeface="Constantia" pitchFamily="18" charset="0"/>
              </a:rPr>
              <a:t>• Формирование познавательных действий, становление сознания</a:t>
            </a:r>
          </a:p>
          <a:p>
            <a:pPr algn="just">
              <a:buNone/>
            </a:pPr>
            <a:r>
              <a:rPr lang="ru-RU" dirty="0" smtClean="0">
                <a:latin typeface="Constantia" pitchFamily="18" charset="0"/>
              </a:rPr>
              <a:t>• Развитие воображения и творческой активности</a:t>
            </a:r>
          </a:p>
          <a:p>
            <a:pPr algn="just">
              <a:buNone/>
            </a:pPr>
            <a:r>
              <a:rPr lang="ru-RU" dirty="0" smtClean="0">
                <a:latin typeface="Constantia" pitchFamily="18" charset="0"/>
              </a:rPr>
              <a:t>• Формирование первичных представлений о себе, других людях, объектах окружающего мира, их свойствах и отношениях (форме, цвете, размере, материале, звучании, ритме, тепе, количестве, числе, части  и  целом,  пространстве  и  времени,  движении и покое, причинах и следствиях и др.),</a:t>
            </a:r>
          </a:p>
          <a:p>
            <a:pPr algn="just">
              <a:buNone/>
            </a:pPr>
            <a:r>
              <a:rPr lang="ru-RU" dirty="0" smtClean="0">
                <a:latin typeface="Constantia" pitchFamily="18" charset="0"/>
              </a:rPr>
              <a:t>• Формирование  первичных  представлений  о  малой  родине и Отечестве, представлений о </a:t>
            </a:r>
            <a:r>
              <a:rPr lang="ru-RU" dirty="0" err="1" smtClean="0">
                <a:latin typeface="Constantia" pitchFamily="18" charset="0"/>
              </a:rPr>
              <a:t>социокультурных</a:t>
            </a:r>
            <a:r>
              <a:rPr lang="ru-RU" dirty="0" smtClean="0">
                <a:latin typeface="Constantia" pitchFamily="18" charset="0"/>
              </a:rPr>
              <a:t> ценностях нашего народа, об отечественных традициях и праздниках, о планете Земля как общем доме людей, об особенностях природы, многообразии стран и народов мира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285728"/>
            <a:ext cx="7772400" cy="6069832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Constantia" pitchFamily="18" charset="0"/>
              </a:rPr>
              <a:t>	Социально </a:t>
            </a:r>
            <a:r>
              <a:rPr lang="ru-RU" sz="2000" b="1" dirty="0" smtClean="0">
                <a:solidFill>
                  <a:srgbClr val="FF0000"/>
                </a:solidFill>
                <a:latin typeface="Constantia" pitchFamily="18" charset="0"/>
              </a:rPr>
              <a:t>– коммуникативное развитие</a:t>
            </a:r>
          </a:p>
          <a:p>
            <a:pPr algn="just">
              <a:buNone/>
            </a:pPr>
            <a:r>
              <a:rPr lang="ru-RU" sz="1400" dirty="0" smtClean="0">
                <a:latin typeface="Constantia" pitchFamily="18" charset="0"/>
              </a:rPr>
              <a:t>• Присвоение норм и ценностей, принятых в обществе, включая моральные и нравственные ценности</a:t>
            </a:r>
          </a:p>
          <a:p>
            <a:pPr algn="just">
              <a:buNone/>
            </a:pPr>
            <a:r>
              <a:rPr lang="ru-RU" sz="1400" dirty="0" smtClean="0">
                <a:latin typeface="Constantia" pitchFamily="18" charset="0"/>
              </a:rPr>
              <a:t>• Развитие  общения  и  взаимодействия  ребёнка  со  взрослыми и сверстниками</a:t>
            </a:r>
          </a:p>
          <a:p>
            <a:pPr algn="just">
              <a:buNone/>
            </a:pPr>
            <a:r>
              <a:rPr lang="ru-RU" sz="1400" dirty="0" smtClean="0">
                <a:latin typeface="Constantia" pitchFamily="18" charset="0"/>
              </a:rPr>
              <a:t>• Становление самостоятельности, целенаправленности и </a:t>
            </a:r>
            <a:r>
              <a:rPr lang="ru-RU" sz="1400" dirty="0" err="1" smtClean="0">
                <a:latin typeface="Constantia" pitchFamily="18" charset="0"/>
              </a:rPr>
              <a:t>саморегуляции</a:t>
            </a:r>
            <a:r>
              <a:rPr lang="ru-RU" sz="1400" dirty="0" smtClean="0">
                <a:latin typeface="Constantia" pitchFamily="18" charset="0"/>
              </a:rPr>
              <a:t> собственных действий</a:t>
            </a:r>
          </a:p>
          <a:p>
            <a:pPr algn="just">
              <a:buNone/>
            </a:pPr>
            <a:r>
              <a:rPr lang="ru-RU" sz="1400" dirty="0" smtClean="0">
                <a:latin typeface="Constantia" pitchFamily="18" charset="0"/>
              </a:rPr>
              <a:t>• Развитие социального и эмоционального интеллекта, эмоциональной отзывчивости, сопереживания</a:t>
            </a:r>
          </a:p>
          <a:p>
            <a:pPr algn="just">
              <a:buNone/>
            </a:pPr>
            <a:r>
              <a:rPr lang="ru-RU" sz="1400" dirty="0" smtClean="0">
                <a:latin typeface="Constantia" pitchFamily="18" charset="0"/>
              </a:rPr>
              <a:t>• Формирование готовности к совместной деятельности</a:t>
            </a:r>
          </a:p>
          <a:p>
            <a:pPr algn="just">
              <a:buNone/>
            </a:pPr>
            <a:r>
              <a:rPr lang="ru-RU" sz="1400" dirty="0" smtClean="0">
                <a:latin typeface="Constantia" pitchFamily="18" charset="0"/>
              </a:rPr>
              <a:t>• Формирование уважительного отношения и чувства принадлежности к своей семье и сообществу детей и взрослых в организации</a:t>
            </a:r>
          </a:p>
          <a:p>
            <a:pPr algn="just">
              <a:buNone/>
            </a:pPr>
            <a:r>
              <a:rPr lang="ru-RU" sz="1400" dirty="0" smtClean="0">
                <a:latin typeface="Constantia" pitchFamily="18" charset="0"/>
              </a:rPr>
              <a:t>• Формирование  позитивных  установок  к  различным  видам  труда и творчества</a:t>
            </a:r>
          </a:p>
          <a:p>
            <a:pPr algn="just">
              <a:buNone/>
            </a:pPr>
            <a:r>
              <a:rPr lang="ru-RU" sz="1400" dirty="0" smtClean="0">
                <a:latin typeface="Constantia" pitchFamily="18" charset="0"/>
              </a:rPr>
              <a:t>• Формирование основ безопасности в быту, социуме, природе</a:t>
            </a:r>
          </a:p>
          <a:p>
            <a:pPr algn="just">
              <a:buNone/>
            </a:pPr>
            <a:r>
              <a:rPr lang="ru-RU" sz="1400" dirty="0" smtClean="0">
                <a:latin typeface="Constantia" pitchFamily="18" charset="0"/>
              </a:rPr>
              <a:t>Речевое развитие</a:t>
            </a:r>
          </a:p>
          <a:p>
            <a:pPr algn="just">
              <a:buNone/>
            </a:pPr>
            <a:r>
              <a:rPr lang="ru-RU" sz="1400" dirty="0" smtClean="0">
                <a:latin typeface="Constantia" pitchFamily="18" charset="0"/>
              </a:rPr>
              <a:t>• Владение речью как средством общения</a:t>
            </a:r>
          </a:p>
          <a:p>
            <a:pPr algn="just">
              <a:buNone/>
            </a:pPr>
            <a:r>
              <a:rPr lang="ru-RU" sz="1400" dirty="0" smtClean="0">
                <a:latin typeface="Constantia" pitchFamily="18" charset="0"/>
              </a:rPr>
              <a:t>• Обогащение активного словаря</a:t>
            </a:r>
          </a:p>
          <a:p>
            <a:pPr algn="just">
              <a:buNone/>
            </a:pPr>
            <a:r>
              <a:rPr lang="ru-RU" sz="1400" dirty="0" smtClean="0">
                <a:latin typeface="Constantia" pitchFamily="18" charset="0"/>
              </a:rPr>
              <a:t>•Развитие связной, грамматически правильной диалогической и монологической речи</a:t>
            </a:r>
          </a:p>
          <a:p>
            <a:pPr algn="just">
              <a:buNone/>
            </a:pPr>
            <a:r>
              <a:rPr lang="ru-RU" sz="1400" dirty="0" smtClean="0">
                <a:latin typeface="Constantia" pitchFamily="18" charset="0"/>
              </a:rPr>
              <a:t>• Развитие речевого творчества</a:t>
            </a:r>
          </a:p>
          <a:p>
            <a:pPr algn="just">
              <a:buNone/>
            </a:pPr>
            <a:r>
              <a:rPr lang="ru-RU" sz="1400" dirty="0" smtClean="0">
                <a:latin typeface="Constantia" pitchFamily="18" charset="0"/>
              </a:rPr>
              <a:t>• Развитие звуковой и интонационной культуры речи, фонематического слуха</a:t>
            </a:r>
          </a:p>
          <a:p>
            <a:pPr algn="just">
              <a:buNone/>
            </a:pPr>
            <a:r>
              <a:rPr lang="ru-RU" sz="1400" dirty="0" smtClean="0">
                <a:latin typeface="Constantia" pitchFamily="18" charset="0"/>
              </a:rPr>
              <a:t>• Знакомство с книжной культурой, детской литературой, понимание на слух текстов различных жанров детской литературы</a:t>
            </a:r>
          </a:p>
          <a:p>
            <a:pPr algn="just">
              <a:buNone/>
            </a:pPr>
            <a:r>
              <a:rPr lang="ru-RU" sz="1400" dirty="0" smtClean="0">
                <a:latin typeface="Constantia" pitchFamily="18" charset="0"/>
              </a:rPr>
              <a:t>• Формирование звуковой </a:t>
            </a:r>
            <a:r>
              <a:rPr lang="ru-RU" sz="1400" dirty="0" err="1" smtClean="0">
                <a:latin typeface="Constantia" pitchFamily="18" charset="0"/>
              </a:rPr>
              <a:t>аналитико</a:t>
            </a:r>
            <a:r>
              <a:rPr lang="ru-RU" sz="1400" dirty="0" smtClean="0">
                <a:latin typeface="Constantia" pitchFamily="18" charset="0"/>
              </a:rPr>
              <a:t> - синтетической активности как предпосылки обучения грамоте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285728"/>
            <a:ext cx="7772400" cy="60698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FF0000"/>
                </a:solidFill>
                <a:latin typeface="Constantia" pitchFamily="18" charset="0"/>
              </a:rPr>
              <a:t>	Физическое </a:t>
            </a:r>
            <a:r>
              <a:rPr lang="ru-RU" sz="2400" b="1" dirty="0" smtClean="0">
                <a:solidFill>
                  <a:srgbClr val="FF0000"/>
                </a:solidFill>
                <a:latin typeface="Constantia" pitchFamily="18" charset="0"/>
              </a:rPr>
              <a:t>развитие</a:t>
            </a:r>
          </a:p>
          <a:p>
            <a:pPr algn="just">
              <a:buNone/>
            </a:pPr>
            <a:r>
              <a:rPr lang="ru-RU" sz="1600" dirty="0" smtClean="0">
                <a:latin typeface="Constantia" pitchFamily="18" charset="0"/>
              </a:rPr>
              <a:t>• </a:t>
            </a:r>
            <a:r>
              <a:rPr lang="ru-RU" sz="2000" dirty="0" smtClean="0">
                <a:latin typeface="Constantia" pitchFamily="18" charset="0"/>
              </a:rPr>
              <a:t>Развитие физических качеств</a:t>
            </a:r>
          </a:p>
          <a:p>
            <a:pPr algn="just">
              <a:buNone/>
            </a:pPr>
            <a:r>
              <a:rPr lang="ru-RU" sz="2000" dirty="0" smtClean="0">
                <a:latin typeface="Constantia" pitchFamily="18" charset="0"/>
              </a:rPr>
              <a:t>• Правильное  формирование  </a:t>
            </a:r>
            <a:r>
              <a:rPr lang="ru-RU" sz="2000" dirty="0" err="1" smtClean="0">
                <a:latin typeface="Constantia" pitchFamily="18" charset="0"/>
              </a:rPr>
              <a:t>опорно</a:t>
            </a:r>
            <a:r>
              <a:rPr lang="ru-RU" sz="2000" dirty="0" smtClean="0">
                <a:latin typeface="Constantia" pitchFamily="18" charset="0"/>
              </a:rPr>
              <a:t> –  двигательной  системы организма, развитие равновесия, координации движений, крупной и мелкой моторики</a:t>
            </a:r>
          </a:p>
          <a:p>
            <a:pPr algn="just">
              <a:buNone/>
            </a:pPr>
            <a:r>
              <a:rPr lang="ru-RU" sz="2000" dirty="0" smtClean="0">
                <a:latin typeface="Constantia" pitchFamily="18" charset="0"/>
              </a:rPr>
              <a:t>• Правильное выполнение основных движений</a:t>
            </a:r>
          </a:p>
          <a:p>
            <a:pPr algn="just">
              <a:buNone/>
            </a:pPr>
            <a:r>
              <a:rPr lang="ru-RU" sz="2000" dirty="0" smtClean="0">
                <a:latin typeface="Constantia" pitchFamily="18" charset="0"/>
              </a:rPr>
              <a:t>• Формирование  начальных  представлений о некоторых видах спорта</a:t>
            </a:r>
          </a:p>
          <a:p>
            <a:pPr algn="just">
              <a:buNone/>
            </a:pPr>
            <a:r>
              <a:rPr lang="ru-RU" sz="2000" dirty="0" smtClean="0">
                <a:latin typeface="Constantia" pitchFamily="18" charset="0"/>
              </a:rPr>
              <a:t>• Овладение подвижными играми с правилами</a:t>
            </a:r>
          </a:p>
          <a:p>
            <a:pPr algn="just">
              <a:buNone/>
            </a:pPr>
            <a:r>
              <a:rPr lang="ru-RU" sz="2000" dirty="0" smtClean="0">
                <a:latin typeface="Constantia" pitchFamily="18" charset="0"/>
              </a:rPr>
              <a:t>• Становление целенаправленности и </a:t>
            </a:r>
            <a:r>
              <a:rPr lang="ru-RU" sz="2000" dirty="0" err="1" smtClean="0">
                <a:latin typeface="Constantia" pitchFamily="18" charset="0"/>
              </a:rPr>
              <a:t>саморегуляции</a:t>
            </a:r>
            <a:r>
              <a:rPr lang="ru-RU" sz="2000" dirty="0" smtClean="0">
                <a:latin typeface="Constantia" pitchFamily="18" charset="0"/>
              </a:rPr>
              <a:t> в двигательной сфере</a:t>
            </a:r>
          </a:p>
          <a:p>
            <a:pPr algn="just">
              <a:buNone/>
            </a:pPr>
            <a:r>
              <a:rPr lang="ru-RU" sz="2000" dirty="0" smtClean="0">
                <a:latin typeface="Constantia" pitchFamily="18" charset="0"/>
              </a:rPr>
              <a:t>• Овладение элементарными нормами и правилами здорового образа жизни</a:t>
            </a:r>
          </a:p>
          <a:p>
            <a:pPr>
              <a:buNone/>
            </a:pPr>
            <a:endParaRPr lang="ru-RU" sz="1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357166"/>
            <a:ext cx="7772400" cy="5998394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b="1" dirty="0" smtClean="0">
                <a:solidFill>
                  <a:srgbClr val="FF0000"/>
                </a:solidFill>
                <a:latin typeface="Constantia" pitchFamily="18" charset="0"/>
              </a:rPr>
              <a:t>	Художественно </a:t>
            </a:r>
            <a:r>
              <a:rPr lang="ru-RU" b="1" dirty="0" smtClean="0">
                <a:solidFill>
                  <a:srgbClr val="FF0000"/>
                </a:solidFill>
                <a:latin typeface="Constantia" pitchFamily="18" charset="0"/>
              </a:rPr>
              <a:t>– эстетическое развитие</a:t>
            </a:r>
          </a:p>
          <a:p>
            <a:pPr algn="just">
              <a:buNone/>
            </a:pPr>
            <a:r>
              <a:rPr lang="ru-RU" dirty="0" smtClean="0">
                <a:latin typeface="Constantia" pitchFamily="18" charset="0"/>
              </a:rPr>
              <a:t>• </a:t>
            </a:r>
            <a:r>
              <a:rPr lang="ru-RU" sz="2800" dirty="0" smtClean="0">
                <a:latin typeface="Constantia" pitchFamily="18" charset="0"/>
              </a:rPr>
              <a:t>Развитие предпосылок </a:t>
            </a:r>
            <a:r>
              <a:rPr lang="ru-RU" sz="2800" dirty="0" err="1" smtClean="0">
                <a:latin typeface="Constantia" pitchFamily="18" charset="0"/>
              </a:rPr>
              <a:t>ценностно</a:t>
            </a:r>
            <a:r>
              <a:rPr lang="ru-RU" sz="2800" dirty="0" smtClean="0">
                <a:latin typeface="Constantia" pitchFamily="18" charset="0"/>
              </a:rPr>
              <a:t> – смыслового восприятия и  понимания  произведений  искусства  (словесного, музыкального, изобразительного), мира природы</a:t>
            </a:r>
          </a:p>
          <a:p>
            <a:pPr algn="just">
              <a:buNone/>
            </a:pPr>
            <a:r>
              <a:rPr lang="ru-RU" sz="2800" dirty="0" smtClean="0">
                <a:latin typeface="Constantia" pitchFamily="18" charset="0"/>
              </a:rPr>
              <a:t>• Становление эстетического отношения к окружающему миру</a:t>
            </a:r>
          </a:p>
          <a:p>
            <a:pPr algn="just">
              <a:buNone/>
            </a:pPr>
            <a:r>
              <a:rPr lang="ru-RU" sz="2800" dirty="0" smtClean="0">
                <a:latin typeface="Constantia" pitchFamily="18" charset="0"/>
              </a:rPr>
              <a:t>• Формирование элементарных представлений о видах искусства</a:t>
            </a:r>
          </a:p>
          <a:p>
            <a:pPr algn="just">
              <a:buNone/>
            </a:pPr>
            <a:r>
              <a:rPr lang="ru-RU" sz="2800" dirty="0" smtClean="0">
                <a:latin typeface="Constantia" pitchFamily="18" charset="0"/>
              </a:rPr>
              <a:t>• Восприятие музыки, художественной литературы, фольклора</a:t>
            </a:r>
          </a:p>
          <a:p>
            <a:pPr algn="just">
              <a:buNone/>
            </a:pPr>
            <a:r>
              <a:rPr lang="ru-RU" sz="2800" dirty="0" smtClean="0">
                <a:latin typeface="Constantia" pitchFamily="18" charset="0"/>
              </a:rPr>
              <a:t>• Стимулирование сопереживания персонажам художественных произведений</a:t>
            </a:r>
          </a:p>
          <a:p>
            <a:pPr algn="just">
              <a:buNone/>
            </a:pPr>
            <a:r>
              <a:rPr lang="ru-RU" sz="2800" dirty="0" smtClean="0">
                <a:latin typeface="Constantia" pitchFamily="18" charset="0"/>
              </a:rPr>
              <a:t>•Реализация самостоятельной творческой деятельности детей (изобразительной,  конструктивно-модельной,  музыкальной и др.)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785794"/>
            <a:ext cx="7467600" cy="487375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Речевое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развитие</a:t>
            </a:r>
          </a:p>
          <a:p>
            <a:pPr>
              <a:buNone/>
            </a:pPr>
            <a:r>
              <a:rPr lang="ru-RU" dirty="0" smtClean="0"/>
              <a:t>• Владение речью как средством общения</a:t>
            </a:r>
          </a:p>
          <a:p>
            <a:pPr>
              <a:buNone/>
            </a:pPr>
            <a:r>
              <a:rPr lang="ru-RU" dirty="0" smtClean="0"/>
              <a:t>• Обогащение активного словаря</a:t>
            </a:r>
          </a:p>
          <a:p>
            <a:pPr>
              <a:buNone/>
            </a:pPr>
            <a:r>
              <a:rPr lang="ru-RU" dirty="0" smtClean="0"/>
              <a:t>•Развитие связной, грамматически правильной диалогической и монологической речи</a:t>
            </a:r>
          </a:p>
          <a:p>
            <a:pPr>
              <a:buNone/>
            </a:pPr>
            <a:r>
              <a:rPr lang="ru-RU" dirty="0" smtClean="0"/>
              <a:t>• Развитие речевого творчества</a:t>
            </a:r>
          </a:p>
          <a:p>
            <a:pPr>
              <a:buNone/>
            </a:pPr>
            <a:r>
              <a:rPr lang="ru-RU" dirty="0" smtClean="0"/>
              <a:t>• Развитие звуковой и интонационной культуры речи, фонематического слуха</a:t>
            </a:r>
          </a:p>
          <a:p>
            <a:pPr>
              <a:buNone/>
            </a:pPr>
            <a:r>
              <a:rPr lang="ru-RU" dirty="0" smtClean="0"/>
              <a:t>• Знакомство с книжной культурой, детской литературой, понимание на слух текстов различных жанров детской литературы</a:t>
            </a:r>
          </a:p>
          <a:p>
            <a:pPr>
              <a:buNone/>
            </a:pPr>
            <a:r>
              <a:rPr lang="ru-RU" dirty="0" smtClean="0"/>
              <a:t>• Формирование звуковой </a:t>
            </a:r>
            <a:r>
              <a:rPr lang="ru-RU" dirty="0" err="1" smtClean="0"/>
              <a:t>аналитико</a:t>
            </a:r>
            <a:r>
              <a:rPr lang="ru-RU" dirty="0" smtClean="0"/>
              <a:t> - синтетической активности как предпосылки обучения грамоте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30</TotalTime>
  <Words>78</Words>
  <PresentationFormat>Экран (4:3)</PresentationFormat>
  <Paragraphs>123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Эркер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ххх</dc:creator>
  <cp:lastModifiedBy>ххх</cp:lastModifiedBy>
  <cp:revision>7</cp:revision>
  <dcterms:created xsi:type="dcterms:W3CDTF">2016-03-08T13:57:50Z</dcterms:created>
  <dcterms:modified xsi:type="dcterms:W3CDTF">2016-03-13T17:58:53Z</dcterms:modified>
</cp:coreProperties>
</file>