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12192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1304"/>
    <a:srgbClr val="580000"/>
    <a:srgbClr val="820000"/>
    <a:srgbClr val="FFE7E7"/>
    <a:srgbClr val="FEEEDE"/>
    <a:srgbClr val="FFDDDD"/>
    <a:srgbClr val="FFD1D1"/>
    <a:srgbClr val="49220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>
        <p:scale>
          <a:sx n="60" d="100"/>
          <a:sy n="60" d="100"/>
        </p:scale>
        <p:origin x="-2094" y="-78"/>
      </p:cViewPr>
      <p:guideLst>
        <p:guide orient="horz" pos="384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8B780A-B563-4AC0-B014-810CA07D5D6F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457450" y="1241425"/>
            <a:ext cx="18827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ED509B-AC5B-483F-AB8E-E5D43F0FE9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8346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ED509B-AC5B-483F-AB8E-E5D43F0FE930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9433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7176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20530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>
                    <a:tint val="75000"/>
                  </a:schemeClr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41232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65212" y="5768622"/>
            <a:ext cx="1620738" cy="1375269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71675" y="5768622"/>
            <a:ext cx="1620739" cy="1375269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6242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9420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85806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97903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2050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3021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02027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2761060" y="1154290"/>
            <a:ext cx="831354" cy="1836702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65212" y="1154290"/>
            <a:ext cx="2410122" cy="1836702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8565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CED94-A202-4459-A8B0-A8B611C3E14E}" type="datetimeFigureOut">
              <a:rPr lang="ru-RU" smtClean="0"/>
              <a:pPr/>
              <a:t>20.12.2017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886AD1-51DB-406F-8E07-167511B87E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0440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625620" rtl="0" eaLnBrk="1" latinLnBrk="0" hangingPunct="1">
        <a:lnSpc>
          <a:spcPct val="90000"/>
        </a:lnSpc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405" indent="-406405" algn="l" defTabSz="1625620" rtl="0" eaLnBrk="1" latinLnBrk="0" hangingPunct="1">
        <a:lnSpc>
          <a:spcPct val="90000"/>
        </a:lnSpc>
        <a:spcBef>
          <a:spcPts val="1778"/>
        </a:spcBef>
        <a:buFont typeface="Arial" panose="020B0604020202020204" pitchFamily="34" charset="0"/>
        <a:buChar char="•"/>
        <a:defRPr sz="4978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1199" y="933332"/>
            <a:ext cx="6455115" cy="422261"/>
          </a:xfrm>
          <a:ln>
            <a:noFill/>
          </a:ln>
        </p:spPr>
        <p:txBody>
          <a:bodyPr>
            <a:normAutofit/>
          </a:bodyPr>
          <a:lstStyle/>
          <a:p>
            <a:r>
              <a:rPr lang="ru-RU" sz="1600" b="1" dirty="0" smtClean="0">
                <a:solidFill>
                  <a:srgbClr val="2A130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АТТЕСТАЦИЯ В ЦЕЛЯХ УСТАНОВЛЕНИЯ КВАЛИФИКАЦИОННОЙ КАТЕГОРИИ</a:t>
            </a:r>
            <a:endParaRPr lang="ru-RU" sz="1600" dirty="0">
              <a:solidFill>
                <a:srgbClr val="2A1304"/>
              </a:solidFill>
            </a:endParaRPr>
          </a:p>
        </p:txBody>
      </p:sp>
      <p:sp>
        <p:nvSpPr>
          <p:cNvPr id="11" name="Овальная выноска 10"/>
          <p:cNvSpPr/>
          <p:nvPr/>
        </p:nvSpPr>
        <p:spPr>
          <a:xfrm>
            <a:off x="361040" y="1978575"/>
            <a:ext cx="2942044" cy="298512"/>
          </a:xfrm>
          <a:prstGeom prst="wedgeEllipseCallout">
            <a:avLst>
              <a:gd name="adj1" fmla="val -57527"/>
              <a:gd name="adj2" fmla="val -57058"/>
            </a:avLst>
          </a:prstGeom>
          <a:noFill/>
          <a:ln>
            <a:solidFill>
              <a:srgbClr val="4922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rgbClr val="002060"/>
                </a:solidFill>
              </a:rPr>
              <a:t>КОГДА ПОДАТЬ ЗАЯВЛЕНИЕ</a:t>
            </a:r>
            <a:r>
              <a:rPr lang="ru-RU" sz="1200" b="1" dirty="0" smtClean="0">
                <a:solidFill>
                  <a:srgbClr val="002060"/>
                </a:solidFill>
              </a:rPr>
              <a:t>?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9" name="Овальная выноска 18"/>
          <p:cNvSpPr/>
          <p:nvPr/>
        </p:nvSpPr>
        <p:spPr>
          <a:xfrm>
            <a:off x="2098765" y="2259905"/>
            <a:ext cx="4346488" cy="2145883"/>
          </a:xfrm>
          <a:prstGeom prst="wedgeEllipseCallout">
            <a:avLst>
              <a:gd name="adj1" fmla="val 55929"/>
              <a:gd name="adj2" fmla="val -42198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  <a:buClr>
                <a:srgbClr val="492207"/>
              </a:buClr>
            </a:pP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</a:rPr>
              <a:t>* за </a:t>
            </a:r>
            <a:r>
              <a:rPr lang="ru-RU" sz="1400" dirty="0">
                <a:solidFill>
                  <a:srgbClr val="2A1304"/>
                </a:solidFill>
                <a:ea typeface="Calibri" panose="020F0502020204030204" pitchFamily="34" charset="0"/>
              </a:rPr>
              <a:t>3-4 месяца до истечения сроков текущей квалификационной категории</a:t>
            </a:r>
          </a:p>
          <a:p>
            <a:pPr>
              <a:lnSpc>
                <a:spcPct val="120000"/>
              </a:lnSpc>
              <a:buClr>
                <a:srgbClr val="492207"/>
              </a:buClr>
            </a:pP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* до </a:t>
            </a:r>
            <a:r>
              <a:rPr lang="ru-RU" sz="1400" dirty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10 числа каждого </a:t>
            </a: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месяца в соответствии с графиком </a:t>
            </a:r>
            <a:r>
              <a:rPr lang="ru-RU" sz="1200" i="1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(сайт ИРО → главная страница </a:t>
            </a:r>
            <a:r>
              <a:rPr lang="ru-RU" sz="1200" i="1" dirty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раздела «Аттестация педагогических работников</a:t>
            </a:r>
            <a:r>
              <a:rPr lang="ru-RU" sz="1200" i="1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»)</a:t>
            </a:r>
            <a:endParaRPr lang="ru-RU" sz="1200" dirty="0">
              <a:solidFill>
                <a:srgbClr val="2A1304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Вертикальный свиток 13"/>
          <p:cNvSpPr/>
          <p:nvPr/>
        </p:nvSpPr>
        <p:spPr>
          <a:xfrm>
            <a:off x="500687" y="2407007"/>
            <a:ext cx="2144295" cy="1788388"/>
          </a:xfrm>
          <a:prstGeom prst="verticalScroll">
            <a:avLst/>
          </a:prstGeom>
          <a:solidFill>
            <a:srgbClr val="FFE7E7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1400" dirty="0" smtClean="0">
                <a:solidFill>
                  <a:srgbClr val="C00000"/>
                </a:solidFill>
                <a:ea typeface="Calibri" panose="020F0502020204030204" pitchFamily="34" charset="0"/>
              </a:rPr>
              <a:t>При </a:t>
            </a:r>
            <a:r>
              <a:rPr lang="ru-RU" sz="1400" dirty="0">
                <a:solidFill>
                  <a:srgbClr val="C00000"/>
                </a:solidFill>
                <a:ea typeface="Calibri" panose="020F0502020204030204" pitchFamily="34" charset="0"/>
              </a:rPr>
              <a:t>наличии результатов профессиональной </a:t>
            </a:r>
            <a:r>
              <a:rPr lang="ru-RU" sz="1400" dirty="0" smtClean="0">
                <a:solidFill>
                  <a:srgbClr val="C00000"/>
                </a:solidFill>
                <a:ea typeface="Calibri" panose="020F0502020204030204" pitchFamily="34" charset="0"/>
              </a:rPr>
              <a:t>деятельности</a:t>
            </a:r>
            <a:endParaRPr lang="ru-RU" sz="1400" dirty="0">
              <a:solidFill>
                <a:srgbClr val="C0000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23" name="Овальная выноска 22"/>
          <p:cNvSpPr/>
          <p:nvPr/>
        </p:nvSpPr>
        <p:spPr>
          <a:xfrm>
            <a:off x="515038" y="4413410"/>
            <a:ext cx="3056883" cy="326332"/>
          </a:xfrm>
          <a:prstGeom prst="wedgeEllipseCallout">
            <a:avLst>
              <a:gd name="adj1" fmla="val -62284"/>
              <a:gd name="adj2" fmla="val -79710"/>
            </a:avLst>
          </a:prstGeom>
          <a:noFill/>
          <a:ln>
            <a:solidFill>
              <a:srgbClr val="49220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КАК </a:t>
            </a:r>
            <a:r>
              <a:rPr lang="ru-RU" sz="1200" b="1" dirty="0">
                <a:solidFill>
                  <a:srgbClr val="002060"/>
                </a:solidFill>
              </a:rPr>
              <a:t>ПОДАТЬ ЗАЯВЛЕНИЕ</a:t>
            </a:r>
            <a:r>
              <a:rPr lang="ru-RU" sz="1200" b="1" dirty="0" smtClean="0">
                <a:solidFill>
                  <a:srgbClr val="002060"/>
                </a:solidFill>
              </a:rPr>
              <a:t>?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27" name="Овальная выноска 26"/>
          <p:cNvSpPr/>
          <p:nvPr/>
        </p:nvSpPr>
        <p:spPr>
          <a:xfrm>
            <a:off x="2679275" y="4821965"/>
            <a:ext cx="3816002" cy="925549"/>
          </a:xfrm>
          <a:prstGeom prst="wedgeEllipseCallout">
            <a:avLst>
              <a:gd name="adj1" fmla="val 57551"/>
              <a:gd name="adj2" fmla="val -47282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rgbClr val="2A1304"/>
                </a:solidFill>
              </a:rPr>
              <a:t>Зарегистрироваться на сайте </a:t>
            </a:r>
            <a:r>
              <a:rPr lang="en-US" sz="1400" b="1" dirty="0">
                <a:solidFill>
                  <a:srgbClr val="2A1304"/>
                </a:solidFill>
              </a:rPr>
              <a:t>http://attest.iro23.ru</a:t>
            </a:r>
            <a:r>
              <a:rPr lang="en-US" sz="1400" b="1" dirty="0" smtClean="0">
                <a:solidFill>
                  <a:srgbClr val="2A1304"/>
                </a:solidFill>
              </a:rPr>
              <a:t>/</a:t>
            </a:r>
            <a:endParaRPr lang="ru-RU" sz="1400" b="1" dirty="0">
              <a:solidFill>
                <a:srgbClr val="2A1304"/>
              </a:solidFill>
            </a:endParaRPr>
          </a:p>
        </p:txBody>
      </p:sp>
      <p:sp>
        <p:nvSpPr>
          <p:cNvPr id="28" name="Овальная выноска 27"/>
          <p:cNvSpPr/>
          <p:nvPr/>
        </p:nvSpPr>
        <p:spPr>
          <a:xfrm>
            <a:off x="35720" y="5802094"/>
            <a:ext cx="5369735" cy="2569419"/>
          </a:xfrm>
          <a:prstGeom prst="wedgeEllipseCallout">
            <a:avLst>
              <a:gd name="adj1" fmla="val 73194"/>
              <a:gd name="adj2" fmla="val -54644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2A1304"/>
                </a:solidFill>
              </a:rPr>
              <a:t>* В форме заявления заполнить </a:t>
            </a:r>
            <a:r>
              <a:rPr lang="ru-RU" sz="1400" dirty="0">
                <a:solidFill>
                  <a:srgbClr val="2A1304"/>
                </a:solidFill>
              </a:rPr>
              <a:t>все </a:t>
            </a:r>
            <a:r>
              <a:rPr lang="ru-RU" sz="1400" dirty="0" smtClean="0">
                <a:solidFill>
                  <a:srgbClr val="2A1304"/>
                </a:solidFill>
              </a:rPr>
              <a:t>соответствующие </a:t>
            </a:r>
            <a:r>
              <a:rPr lang="ru-RU" sz="1400" dirty="0">
                <a:solidFill>
                  <a:srgbClr val="2A1304"/>
                </a:solidFill>
              </a:rPr>
              <a:t>поля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2A1304"/>
                </a:solidFill>
              </a:rPr>
              <a:t>* для заявления </a:t>
            </a:r>
            <a:r>
              <a:rPr lang="ru-RU" sz="1400" dirty="0">
                <a:solidFill>
                  <a:srgbClr val="2A1304"/>
                </a:solidFill>
              </a:rPr>
              <a:t>на ВЫСШУЮ </a:t>
            </a:r>
            <a:r>
              <a:rPr lang="ru-RU" sz="1400" dirty="0" smtClean="0">
                <a:solidFill>
                  <a:srgbClr val="2A1304"/>
                </a:solidFill>
              </a:rPr>
              <a:t>категорию - прикрепить </a:t>
            </a:r>
            <a:r>
              <a:rPr lang="ru-RU" sz="1400" dirty="0">
                <a:solidFill>
                  <a:srgbClr val="2A1304"/>
                </a:solidFill>
              </a:rPr>
              <a:t>скан документа, </a:t>
            </a:r>
            <a:r>
              <a:rPr lang="ru-RU" sz="1400" dirty="0" smtClean="0">
                <a:solidFill>
                  <a:srgbClr val="2A1304"/>
                </a:solidFill>
              </a:rPr>
              <a:t>подтверждающего</a:t>
            </a:r>
          </a:p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rgbClr val="2A1304"/>
                </a:solidFill>
              </a:rPr>
              <a:t>наличие </a:t>
            </a:r>
            <a:r>
              <a:rPr lang="ru-RU" sz="1400" dirty="0">
                <a:solidFill>
                  <a:srgbClr val="2A1304"/>
                </a:solidFill>
              </a:rPr>
              <a:t>ранее установленной </a:t>
            </a:r>
            <a:r>
              <a:rPr lang="ru-RU" sz="1400" dirty="0" smtClean="0">
                <a:solidFill>
                  <a:srgbClr val="2A1304"/>
                </a:solidFill>
              </a:rPr>
              <a:t>категории: </a:t>
            </a:r>
          </a:p>
          <a:p>
            <a:pPr>
              <a:spcBef>
                <a:spcPts val="0"/>
              </a:spcBef>
            </a:pPr>
            <a:r>
              <a:rPr lang="ru-RU" sz="1400" b="1" dirty="0" smtClean="0">
                <a:solidFill>
                  <a:srgbClr val="2A1304"/>
                </a:solidFill>
              </a:rPr>
              <a:t>*</a:t>
            </a:r>
            <a:r>
              <a:rPr lang="ru-RU" sz="1400" b="1" dirty="0">
                <a:solidFill>
                  <a:srgbClr val="2A1304"/>
                </a:solidFill>
              </a:rPr>
              <a:t>Приказ с </a:t>
            </a:r>
            <a:r>
              <a:rPr lang="ru-RU" sz="1400" b="1" dirty="0" smtClean="0">
                <a:solidFill>
                  <a:srgbClr val="2A1304"/>
                </a:solidFill>
              </a:rPr>
              <a:t>ПРИЛОЖЕНИЕМ, </a:t>
            </a:r>
            <a:r>
              <a:rPr lang="ru-RU" sz="1400" i="1" dirty="0" smtClean="0">
                <a:solidFill>
                  <a:srgbClr val="2A1304"/>
                </a:solidFill>
              </a:rPr>
              <a:t>либо</a:t>
            </a:r>
          </a:p>
          <a:p>
            <a:pPr>
              <a:spcBef>
                <a:spcPts val="0"/>
              </a:spcBef>
            </a:pPr>
            <a:r>
              <a:rPr lang="ru-RU" sz="1400" b="1" dirty="0" smtClean="0">
                <a:solidFill>
                  <a:srgbClr val="2A1304"/>
                </a:solidFill>
              </a:rPr>
              <a:t>*</a:t>
            </a:r>
            <a:r>
              <a:rPr lang="ru-RU" sz="1400" b="1" dirty="0">
                <a:solidFill>
                  <a:srgbClr val="2A1304"/>
                </a:solidFill>
              </a:rPr>
              <a:t>Аттестационный </a:t>
            </a:r>
            <a:r>
              <a:rPr lang="ru-RU" sz="1400" b="1" dirty="0" smtClean="0">
                <a:solidFill>
                  <a:srgbClr val="2A1304"/>
                </a:solidFill>
              </a:rPr>
              <a:t>лист, </a:t>
            </a:r>
            <a:r>
              <a:rPr lang="ru-RU" sz="1400" i="1" dirty="0" smtClean="0">
                <a:solidFill>
                  <a:srgbClr val="2A1304"/>
                </a:solidFill>
              </a:rPr>
              <a:t>либо</a:t>
            </a:r>
          </a:p>
          <a:p>
            <a:pPr>
              <a:spcBef>
                <a:spcPts val="0"/>
              </a:spcBef>
            </a:pPr>
            <a:r>
              <a:rPr lang="ru-RU" sz="1400" b="1" dirty="0" smtClean="0">
                <a:solidFill>
                  <a:srgbClr val="2A1304"/>
                </a:solidFill>
              </a:rPr>
              <a:t>*</a:t>
            </a:r>
            <a:r>
              <a:rPr lang="ru-RU" sz="1400" b="1" dirty="0">
                <a:solidFill>
                  <a:srgbClr val="2A1304"/>
                </a:solidFill>
              </a:rPr>
              <a:t>Трудовая книжка и </a:t>
            </a:r>
            <a:r>
              <a:rPr lang="ru-RU" sz="1400" b="1" dirty="0" smtClean="0">
                <a:solidFill>
                  <a:srgbClr val="2A1304"/>
                </a:solidFill>
              </a:rPr>
              <a:t>т.д.</a:t>
            </a:r>
            <a:endParaRPr lang="ru-RU" sz="1400" b="1" dirty="0">
              <a:solidFill>
                <a:srgbClr val="2A1304"/>
              </a:solidFill>
            </a:endParaRPr>
          </a:p>
        </p:txBody>
      </p:sp>
      <p:sp>
        <p:nvSpPr>
          <p:cNvPr id="30" name="Семиугольник 29"/>
          <p:cNvSpPr/>
          <p:nvPr/>
        </p:nvSpPr>
        <p:spPr>
          <a:xfrm>
            <a:off x="2014863" y="4863235"/>
            <a:ext cx="824667" cy="709610"/>
          </a:xfrm>
          <a:prstGeom prst="heptagon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1</a:t>
            </a:r>
            <a:endParaRPr lang="ru-RU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Овальная выноска 30"/>
          <p:cNvSpPr/>
          <p:nvPr/>
        </p:nvSpPr>
        <p:spPr>
          <a:xfrm>
            <a:off x="1832062" y="9272521"/>
            <a:ext cx="4501756" cy="1972339"/>
          </a:xfrm>
          <a:prstGeom prst="wedgeEllipseCallout">
            <a:avLst>
              <a:gd name="adj1" fmla="val 58572"/>
              <a:gd name="adj2" fmla="val -59726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*</a:t>
            </a:r>
            <a:r>
              <a:rPr lang="ru-RU" sz="1400" b="1" dirty="0" smtClean="0">
                <a:solidFill>
                  <a:srgbClr val="2A1304"/>
                </a:solidFill>
                <a:ea typeface="Calibri" panose="020F0502020204030204" pitchFamily="34" charset="0"/>
              </a:rPr>
              <a:t>ознакомиться</a:t>
            </a: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</a:rPr>
              <a:t> с </a:t>
            </a:r>
            <a:r>
              <a:rPr lang="ru-RU" sz="1400" dirty="0">
                <a:solidFill>
                  <a:srgbClr val="2A1304"/>
                </a:solidFill>
                <a:ea typeface="Calibri" panose="020F0502020204030204" pitchFamily="34" charset="0"/>
              </a:rPr>
              <a:t>уведомлением о результатах рассмотрения </a:t>
            </a:r>
            <a:r>
              <a:rPr lang="ru-RU" sz="1400" dirty="0" smtClean="0">
                <a:solidFill>
                  <a:srgbClr val="2A1304"/>
                </a:solidFill>
                <a:ea typeface="Calibri" panose="020F0502020204030204" pitchFamily="34" charset="0"/>
              </a:rPr>
              <a:t>заявления, о сроках и месте проведения аттестации </a:t>
            </a:r>
            <a:r>
              <a:rPr lang="ru-RU" sz="1400" i="1" dirty="0" smtClean="0">
                <a:solidFill>
                  <a:srgbClr val="2A1304"/>
                </a:solidFill>
                <a:ea typeface="Calibri" panose="020F0502020204030204" pitchFamily="34" charset="0"/>
              </a:rPr>
              <a:t>(</a:t>
            </a:r>
            <a:r>
              <a:rPr lang="en-US" sz="1400" i="1" dirty="0" smtClean="0">
                <a:solidFill>
                  <a:srgbClr val="2A1304"/>
                </a:solidFill>
                <a:ea typeface="Calibri" panose="020F0502020204030204" pitchFamily="34" charset="0"/>
              </a:rPr>
              <a:t>http://attest.iro23.ru</a:t>
            </a:r>
            <a:r>
              <a:rPr lang="ru-RU" sz="1400" i="1" dirty="0" smtClean="0">
                <a:solidFill>
                  <a:srgbClr val="2A1304"/>
                </a:solidFill>
                <a:ea typeface="Calibri" panose="020F0502020204030204" pitchFamily="34" charset="0"/>
              </a:rPr>
              <a:t>/ </a:t>
            </a:r>
            <a:r>
              <a:rPr lang="ru-RU" sz="1400" i="1" dirty="0" smtClean="0">
                <a:solidFill>
                  <a:srgbClr val="2A1304"/>
                </a:solidFill>
              </a:rPr>
              <a:t>→ </a:t>
            </a:r>
          </a:p>
          <a:p>
            <a:r>
              <a:rPr lang="ru-RU" sz="1400" i="1" dirty="0" smtClean="0">
                <a:solidFill>
                  <a:srgbClr val="2A1304"/>
                </a:solidFill>
              </a:rPr>
              <a:t>Решения аттестационной комиссии)</a:t>
            </a:r>
            <a:endParaRPr lang="ru-RU" sz="1400" b="1" i="1" dirty="0">
              <a:solidFill>
                <a:srgbClr val="2A1304"/>
              </a:solidFill>
            </a:endParaRPr>
          </a:p>
        </p:txBody>
      </p:sp>
      <p:grpSp>
        <p:nvGrpSpPr>
          <p:cNvPr id="18" name="Группа 17"/>
          <p:cNvGrpSpPr/>
          <p:nvPr/>
        </p:nvGrpSpPr>
        <p:grpSpPr>
          <a:xfrm>
            <a:off x="4110442" y="6127980"/>
            <a:ext cx="2556248" cy="2258601"/>
            <a:chOff x="4467319" y="6055924"/>
            <a:chExt cx="2559123" cy="2234397"/>
          </a:xfrm>
        </p:grpSpPr>
        <p:sp>
          <p:nvSpPr>
            <p:cNvPr id="29" name="Вертикальный свиток 28"/>
            <p:cNvSpPr/>
            <p:nvPr/>
          </p:nvSpPr>
          <p:spPr>
            <a:xfrm>
              <a:off x="4467319" y="6055924"/>
              <a:ext cx="2559123" cy="2234397"/>
            </a:xfrm>
            <a:prstGeom prst="verticalScroll">
              <a:avLst/>
            </a:prstGeom>
            <a:solidFill>
              <a:srgbClr val="FFE7E7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 dirty="0" smtClean="0">
                <a:solidFill>
                  <a:srgbClr val="FF0000"/>
                </a:solidFill>
              </a:endParaRPr>
            </a:p>
            <a:p>
              <a:pPr>
                <a:spcBef>
                  <a:spcPts val="0"/>
                </a:spcBef>
              </a:pPr>
              <a:endParaRPr lang="ru-RU" dirty="0" smtClean="0">
                <a:solidFill>
                  <a:srgbClr val="C00000"/>
                </a:solidFill>
              </a:endParaRPr>
            </a:p>
            <a:p>
              <a:pPr algn="ctr">
                <a:spcBef>
                  <a:spcPts val="0"/>
                </a:spcBef>
              </a:pPr>
              <a:r>
                <a:rPr lang="ru-RU" sz="1400" dirty="0" smtClean="0">
                  <a:solidFill>
                    <a:srgbClr val="C00000"/>
                  </a:solidFill>
                </a:rPr>
                <a:t>«</a:t>
              </a:r>
              <a:r>
                <a:rPr lang="ru-RU" sz="140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ОТПРАВИТЬ</a:t>
              </a:r>
              <a:r>
                <a:rPr lang="ru-RU" sz="1400" dirty="0" smtClean="0">
                  <a:solidFill>
                    <a:srgbClr val="C00000"/>
                  </a:solidFill>
                </a:rPr>
                <a:t>»</a:t>
              </a:r>
            </a:p>
            <a:p>
              <a:pPr algn="ctr">
                <a:spcBef>
                  <a:spcPts val="0"/>
                </a:spcBef>
              </a:pPr>
              <a:r>
                <a:rPr lang="ru-RU" sz="1400" dirty="0" smtClean="0">
                  <a:solidFill>
                    <a:srgbClr val="C00000"/>
                  </a:solidFill>
                </a:rPr>
                <a:t>нажать </a:t>
              </a:r>
              <a:r>
                <a:rPr lang="ru-RU" sz="1400" dirty="0">
                  <a:solidFill>
                    <a:srgbClr val="C00000"/>
                  </a:solidFill>
                </a:rPr>
                <a:t>ОДИН </a:t>
              </a:r>
              <a:r>
                <a:rPr lang="ru-RU" sz="1400" dirty="0" smtClean="0">
                  <a:solidFill>
                    <a:srgbClr val="C00000"/>
                  </a:solidFill>
                </a:rPr>
                <a:t>РАЗ</a:t>
              </a:r>
              <a:endParaRPr lang="ru-RU" sz="1400" dirty="0">
                <a:solidFill>
                  <a:srgbClr val="C00000"/>
                </a:solidFill>
              </a:endParaRPr>
            </a:p>
            <a:p>
              <a:pPr algn="ctr"/>
              <a:endParaRPr lang="ru-RU" sz="1400" dirty="0">
                <a:solidFill>
                  <a:srgbClr val="C00000"/>
                </a:solidFill>
              </a:endParaRPr>
            </a:p>
            <a:p>
              <a:pPr algn="ctr"/>
              <a:r>
                <a:rPr lang="ru-RU" sz="1400" dirty="0" smtClean="0">
                  <a:solidFill>
                    <a:srgbClr val="C00000"/>
                  </a:solidFill>
                </a:rPr>
                <a:t>Ваше заявление на аттестацию в электронной форме </a:t>
              </a:r>
              <a:r>
                <a:rPr lang="ru-RU" sz="1400" dirty="0" smtClean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принято на рассмотрение</a:t>
              </a:r>
              <a:endParaRPr lang="ru-RU" sz="14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  <a:p>
              <a:pPr>
                <a:spcBef>
                  <a:spcPts val="0"/>
                </a:spcBef>
              </a:pPr>
              <a:endParaRPr lang="ru-RU" dirty="0">
                <a:solidFill>
                  <a:srgbClr val="C00000"/>
                </a:solidFill>
              </a:endParaRPr>
            </a:p>
            <a:p>
              <a:pPr algn="ctr"/>
              <a:endParaRPr lang="ru-RU" dirty="0"/>
            </a:p>
          </p:txBody>
        </p:sp>
        <p:sp>
          <p:nvSpPr>
            <p:cNvPr id="26" name="Стрелка вниз 25"/>
            <p:cNvSpPr/>
            <p:nvPr/>
          </p:nvSpPr>
          <p:spPr>
            <a:xfrm>
              <a:off x="5668736" y="6861210"/>
              <a:ext cx="156288" cy="169188"/>
            </a:xfrm>
            <a:prstGeom prst="downArrow">
              <a:avLst/>
            </a:prstGeom>
            <a:solidFill>
              <a:srgbClr val="820000"/>
            </a:solidFill>
            <a:ln>
              <a:solidFill>
                <a:srgbClr val="58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3" name="Вертикальный свиток 32"/>
          <p:cNvSpPr/>
          <p:nvPr/>
        </p:nvSpPr>
        <p:spPr>
          <a:xfrm>
            <a:off x="224931" y="9120110"/>
            <a:ext cx="2202266" cy="2079231"/>
          </a:xfrm>
          <a:prstGeom prst="verticalScroll">
            <a:avLst/>
          </a:prstGeom>
          <a:solidFill>
            <a:srgbClr val="FFE7E7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C00000"/>
                </a:solidFill>
                <a:ea typeface="Calibri" panose="020F0502020204030204" pitchFamily="34" charset="0"/>
              </a:rPr>
              <a:t>В </a:t>
            </a:r>
            <a:r>
              <a:rPr lang="ru-RU" sz="1400" dirty="0">
                <a:solidFill>
                  <a:srgbClr val="C00000"/>
                </a:solidFill>
                <a:ea typeface="Calibri" panose="020F0502020204030204" pitchFamily="34" charset="0"/>
              </a:rPr>
              <a:t>течение 3 дней после заседания аттестационной </a:t>
            </a:r>
            <a:r>
              <a:rPr lang="ru-RU" sz="1400" dirty="0" smtClean="0">
                <a:solidFill>
                  <a:srgbClr val="C00000"/>
                </a:solidFill>
                <a:ea typeface="Calibri" panose="020F0502020204030204" pitchFamily="34" charset="0"/>
              </a:rPr>
              <a:t>комиссии</a:t>
            </a:r>
            <a:endParaRPr lang="ru-RU" sz="1400" b="1" i="1" dirty="0"/>
          </a:p>
        </p:txBody>
      </p:sp>
      <p:sp>
        <p:nvSpPr>
          <p:cNvPr id="34" name="Семиугольник 33"/>
          <p:cNvSpPr/>
          <p:nvPr/>
        </p:nvSpPr>
        <p:spPr>
          <a:xfrm>
            <a:off x="1007395" y="5351440"/>
            <a:ext cx="824667" cy="709610"/>
          </a:xfrm>
          <a:prstGeom prst="heptagon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2</a:t>
            </a:r>
            <a:endParaRPr lang="ru-RU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Семиугольник 34"/>
          <p:cNvSpPr/>
          <p:nvPr/>
        </p:nvSpPr>
        <p:spPr>
          <a:xfrm>
            <a:off x="4972137" y="8818550"/>
            <a:ext cx="824667" cy="709610"/>
          </a:xfrm>
          <a:prstGeom prst="heptagon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ШАГ 3</a:t>
            </a:r>
            <a:endParaRPr lang="ru-RU" sz="1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282" y="8491772"/>
            <a:ext cx="6296971" cy="5505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rgbClr val="2A1304"/>
                </a:solidFill>
              </a:rPr>
              <a:t>Каждое заявление регистрируется и рассматривается аттестационной комиссией в течение 30 календарных дней</a:t>
            </a:r>
            <a:endParaRPr lang="ru-RU" sz="1400" b="1" i="1" dirty="0">
              <a:solidFill>
                <a:srgbClr val="2A1304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49343" y="1380605"/>
            <a:ext cx="6296971" cy="5505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i="1" dirty="0" smtClean="0">
                <a:solidFill>
                  <a:srgbClr val="2A1304"/>
                </a:solidFill>
              </a:rPr>
              <a:t>Основанием для аттестации является ЗАЯВЛЕНИЕ педагогического работника (п.27 Порядка проведения аттестации)</a:t>
            </a:r>
            <a:endParaRPr lang="ru-RU" sz="1400" b="1" i="1" dirty="0">
              <a:solidFill>
                <a:srgbClr val="2A130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594726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181</Words>
  <Application>Microsoft Office PowerPoint</Application>
  <PresentationFormat>Произвольный</PresentationFormat>
  <Paragraphs>29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АТТЕСТАЦИЯ В ЦЕЛЯХ УСТАНОВЛЕНИЯ КВАЛИФИКАЦИОННОЙ КАТЕГОРИИ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Г. Головина</dc:creator>
  <cp:lastModifiedBy>МДОУ</cp:lastModifiedBy>
  <cp:revision>24</cp:revision>
  <cp:lastPrinted>2017-11-30T14:53:08Z</cp:lastPrinted>
  <dcterms:created xsi:type="dcterms:W3CDTF">2017-11-30T08:00:50Z</dcterms:created>
  <dcterms:modified xsi:type="dcterms:W3CDTF">2017-12-20T07:10:01Z</dcterms:modified>
</cp:coreProperties>
</file>