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7" r:id="rId3"/>
    <p:sldId id="263" r:id="rId4"/>
    <p:sldId id="260" r:id="rId5"/>
    <p:sldId id="268" r:id="rId6"/>
    <p:sldId id="270" r:id="rId7"/>
    <p:sldId id="258" r:id="rId8"/>
    <p:sldId id="262" r:id="rId9"/>
    <p:sldId id="261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GC" initials="G" lastIdx="0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5" d="100"/>
          <a:sy n="95" d="100"/>
        </p:scale>
        <p:origin x="-438" y="15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833728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2758731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5177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12208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81749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571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68598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35631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53271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95925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2658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EA62F7-8C54-4FEB-B3A2-B076700E548A}" type="datetimeFigureOut">
              <a:rPr lang="ru-RU" smtClean="0"/>
              <a:pPr/>
              <a:t>01.03.2016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370DFA-0012-48E8-A89D-DABE8B3548D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17306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Pictures\PSD.Kindergarten.Poster.Template.01.3508x248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547664" y="692696"/>
            <a:ext cx="662473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kumimoji="0" lang="ru-RU" sz="2800" b="1" i="0" u="none" strike="noStrike" kern="0" cap="all" normalizeH="0" baseline="0" noProof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kumimoji="0" lang="ru-RU" sz="2800" b="1" i="0" u="none" strike="noStrike" kern="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Краткая презентация </a:t>
            </a:r>
            <a:br>
              <a:rPr kumimoji="0" lang="ru-RU" sz="2800" b="1" i="0" u="none" strike="noStrike" kern="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ru-RU" sz="2800" b="1" i="0" u="none" strike="noStrike" kern="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>основной общеобразовательной программы дошкольного образования (ООП ДО)</a:t>
            </a:r>
          </a:p>
          <a:p>
            <a:pPr algn="ctr"/>
            <a:r>
              <a:rPr lang="ru-RU" sz="2800" b="1" kern="0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Мбдоу</a:t>
            </a:r>
            <a:r>
              <a:rPr lang="ru-RU" sz="2800" b="1" kern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№ 22</a:t>
            </a:r>
            <a:endParaRPr lang="ru-RU" sz="2000" b="1" kern="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kern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2800" b="1" kern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БЕРЕЗКА</a:t>
            </a:r>
            <a:r>
              <a:rPr lang="ru-RU" sz="2000" b="1" kern="0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355434" y="3198168"/>
            <a:ext cx="316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Arial"/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37187" y="3198168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Arial"/>
              </a:rPr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37187" y="3198168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Arial"/>
              </a:rPr>
              <a:t> </a:t>
            </a:r>
            <a:endParaRPr lang="ru-RU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699916" y="5085184"/>
            <a:ext cx="4320232" cy="45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Wingdings" pitchFamily="2" charset="2"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34950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graphics.in.ua/cat/PSD.Kindergarten.Poster.Template.02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3061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85706" y="476672"/>
            <a:ext cx="7056784" cy="40010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tabLst>
                <a:tab pos="3632835" algn="l"/>
              </a:tabLst>
            </a:pPr>
            <a:endParaRPr lang="ru-RU" sz="800" dirty="0" smtClean="0">
              <a:solidFill>
                <a:prstClr val="black"/>
              </a:solidFill>
              <a:latin typeface="Times New Roman"/>
              <a:ea typeface="NSimSun"/>
              <a:cs typeface="Courier New"/>
            </a:endParaRPr>
          </a:p>
          <a:p>
            <a:pPr lvl="0" algn="just">
              <a:tabLst>
                <a:tab pos="3632835" algn="l"/>
              </a:tabLst>
            </a:pPr>
            <a:endParaRPr lang="ru-RU" sz="800" dirty="0">
              <a:solidFill>
                <a:prstClr val="black"/>
              </a:solidFill>
              <a:latin typeface="Times New Roman"/>
              <a:ea typeface="NSimSun"/>
              <a:cs typeface="Courier New"/>
            </a:endParaRPr>
          </a:p>
          <a:p>
            <a:pPr lvl="0" indent="180975" fontAlgn="base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Образовательная программа МБДОУ 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разработана  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 соответствии  с требованиями основных нормативных документов: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Федеральным законом от 29.12.2012г. № 273-ФЗ «Об образовании в Российской Федерации»;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Санитарно-эпидемиологическими правилами и нормативами </a:t>
            </a:r>
            <a:r>
              <a:rPr lang="ru-RU" sz="1400" dirty="0" err="1" smtClean="0">
                <a:latin typeface="Times New Roman" pitchFamily="18" charset="0"/>
                <a:cs typeface="Times New Roman" pitchFamily="18" charset="0"/>
              </a:rPr>
              <a:t>СанПиН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2.4.1.3049-13 «Санитарно-эпидемиологические требования к устройству, содержанию и организации режима работы дошкольных образовательных учреждений», от 15.05.2013г.;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 Приказом Министерства образования и науки Российской Федерации от 17.10.2013 № 1155 «Об утверждении федерального государственного образовательного  стандарта дошкольного образования».</a:t>
            </a:r>
          </a:p>
          <a:p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-Письмом «Комментарии к ФГОС дошкольного образования» Министерства образования и науки Российской Федерации от 28.02.2014 г. № 08-249.</a:t>
            </a:r>
          </a:p>
          <a:p>
            <a:pPr lvl="0" indent="1809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 Уставом МБДОУ	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lvl="0" indent="1809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Основная часть образовательной  программы  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ДОУ разработана на основе примерной основной общеобразовательной программы дошкольного образования «От рождения до школы» под редакцией Н.Е. </a:t>
            </a:r>
            <a:r>
              <a:rPr lang="ru-RU" sz="1400" dirty="0" err="1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Вераксы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, Т.С. Комаровой, М.А. </a:t>
            </a:r>
            <a:r>
              <a:rPr lang="ru-RU" sz="14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Васильевой, 2015 год.</a:t>
            </a:r>
          </a:p>
          <a:p>
            <a:pPr lvl="0" indent="180975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1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Образовательный процесс осуществляется на русском языке.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16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\Pictures\PSD.Kindergarten.Poster.Template.03.2480x3508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45" t="3430" r="3297" b="2247"/>
          <a:stretch/>
        </p:blipFill>
        <p:spPr bwMode="auto">
          <a:xfrm>
            <a:off x="0" y="-341645"/>
            <a:ext cx="9144000" cy="71996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332656"/>
            <a:ext cx="7776864" cy="230832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35722" y="-52887"/>
            <a:ext cx="7992888" cy="5905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20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Структура </a:t>
            </a:r>
            <a:r>
              <a:rPr lang="ru-RU" sz="2000" b="1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программы</a:t>
            </a:r>
            <a:r>
              <a:rPr lang="ru-RU" sz="14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Font typeface="+mj-lt"/>
              <a:buAutoNum type="romanUcPeriod"/>
            </a:pPr>
            <a:r>
              <a:rPr lang="ru-RU" sz="1400" spc="-6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Целевой раздел образовательной программы.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ru-RU" sz="1400" spc="-6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Пояснительная записка.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Цели и задачи реализации Программы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Принципы и подходы к формированию Программы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Характеристики особенностей развития детей раннего и дошкольного возраста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  <a:buFont typeface="+mj-lt"/>
              <a:buAutoNum type="arabicPeriod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Планируемые результаты освоения программы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</a:pPr>
            <a:r>
              <a:rPr lang="en-US" sz="1400" spc="-6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II     </a:t>
            </a:r>
            <a:r>
              <a:rPr lang="ru-RU" sz="1400" spc="-6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Содержательный  </a:t>
            </a:r>
            <a:r>
              <a:rPr lang="ru-RU" sz="1400" spc="-6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раздел программы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marL="450215">
              <a:lnSpc>
                <a:spcPct val="115000"/>
              </a:lnSpc>
              <a:spcAft>
                <a:spcPts val="1000"/>
              </a:spcAf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1.Описание образовательной деятельности в соответствии с направлениями развития ребенка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Образовательная область «Физическое развитие»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Образовательная область «Социально-коммуникативное развитие»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Образовательная область «Развитие речи»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Образовательная область «Познавательное развитие»</a:t>
            </a:r>
          </a:p>
          <a:p>
            <a:pPr marL="742950" lvl="1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Ø"/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Образовательная область «Художественно-эстетическое развитие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»</a:t>
            </a:r>
            <a:endParaRPr lang="ru-RU" sz="1400" dirty="0"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540385" algn="l"/>
                <a:tab pos="810260" algn="l"/>
              </a:tabLst>
            </a:pPr>
            <a:r>
              <a:rPr lang="en-US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2.  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Описание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вариативных форм, способов, методов и средств реализации Программы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540385" algn="l"/>
                <a:tab pos="810260" algn="l"/>
              </a:tabLst>
            </a:pPr>
            <a:r>
              <a:rPr lang="en-US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3.  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Часть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Программы, формируемая участниками образовательного процесса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tabLst>
                <a:tab pos="540385" algn="l"/>
                <a:tab pos="810260" algn="l"/>
              </a:tabLst>
            </a:pPr>
            <a:r>
              <a:rPr lang="en-US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4.  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Описание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образовательной деятельности по профессиональной коррекции нарушений развития детей</a:t>
            </a:r>
          </a:p>
          <a:p>
            <a:pPr lvl="0">
              <a:lnSpc>
                <a:spcPct val="115000"/>
              </a:lnSpc>
              <a:spcAft>
                <a:spcPts val="0"/>
              </a:spcAft>
              <a:buClr>
                <a:srgbClr val="000000"/>
              </a:buClr>
            </a:pPr>
            <a:r>
              <a:rPr lang="en-US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III  </a:t>
            </a:r>
            <a:r>
              <a:rPr lang="ru-RU" sz="1400" dirty="0" smtClean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Организационный </a:t>
            </a: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раздел.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Материально-техническое обеспечение программы.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Обеспечение методическими рекомендациями и средствами обучения и воспитания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  <a:tabLst>
                <a:tab pos="630555" algn="l"/>
              </a:tabLst>
            </a:pPr>
            <a:r>
              <a:rPr lang="ru-RU" sz="1400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Организация режима пребывания детей в образовательном учреждении</a:t>
            </a:r>
          </a:p>
        </p:txBody>
      </p:sp>
    </p:spTree>
    <p:extLst>
      <p:ext uri="{BB962C8B-B14F-4D97-AF65-F5344CB8AC3E}">
        <p14:creationId xmlns:p14="http://schemas.microsoft.com/office/powerpoint/2010/main" val="233629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2238"/>
            <a:ext cx="9144000" cy="7102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764704"/>
            <a:ext cx="8208912" cy="43242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alt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Цель:  </a:t>
            </a:r>
            <a:r>
              <a:rPr lang="ru-RU" altLang="ru-RU" b="1" i="1" dirty="0" smtClean="0">
                <a:latin typeface="Times New Roman" pitchFamily="18" charset="0"/>
                <a:cs typeface="Times New Roman" pitchFamily="18" charset="0"/>
              </a:rPr>
              <a:t>п</a:t>
            </a:r>
            <a:r>
              <a:rPr lang="ru-RU" alt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</a:t>
            </a:r>
            <a:r>
              <a:rPr lang="ru-RU" altLang="ru-RU" b="1" i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Calibri" pitchFamily="34" charset="0"/>
                <a:cs typeface="Calibri" pitchFamily="34" charset="0"/>
              </a:rPr>
              <a:t>зитивная социализация и всестороннее развитие ребенка раннего и дошкольного возраста в адекватных его возрасту детских видах деятельности. </a:t>
            </a:r>
          </a:p>
          <a:p>
            <a:pPr algn="just"/>
            <a:r>
              <a:rPr lang="ru-RU" altLang="ru-RU" b="1" i="1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Задачи:</a:t>
            </a:r>
          </a:p>
          <a:p>
            <a:pPr algn="just">
              <a:buFont typeface="Wingdings" pitchFamily="2" charset="2"/>
              <a:buChar char="Ø"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охрана и укрепление физического и психического здоровья детей, в том числе их эмоционального благополучия;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обеспечение равных возможностей для полноценного развития каждого ребёнка в период дошкольного детства независимо от места жительства, пола, нации языка, социального статуса, психофизиологических и других особенностей (в том числе ограниченных возможностей здоровья);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обеспечение преемственности целей, задач и содержания образования, реализуемых в рамках образовательных программ дошкольного и начального общего образования;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создание благоприятных условий развития детей в соответствии с их возрастными и индивидуальными особенностями и склонностями, развитие способностей и творческого потенциала каждого ребёнка как субъекта отношений с самим собой, другими детьми, взрослыми и миром;</a:t>
            </a:r>
          </a:p>
          <a:p>
            <a:pPr algn="just">
              <a:spcAft>
                <a:spcPts val="0"/>
              </a:spcAft>
            </a:pPr>
            <a:endParaRPr lang="ru-RU" sz="1100" dirty="0" smtClean="0">
              <a:effectLst/>
              <a:latin typeface="Courier New"/>
              <a:ea typeface="NSimSun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285852" y="142852"/>
            <a:ext cx="621510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b="1" i="1" u="sng" dirty="0" smtClean="0">
                <a:solidFill>
                  <a:srgbClr val="00B0F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ookman Old Style" pitchFamily="18" charset="0"/>
              </a:rPr>
              <a:t>Цели и задачи  реализации программы</a:t>
            </a:r>
            <a:endParaRPr lang="ru-RU" sz="2000" u="sng" dirty="0"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2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2238"/>
            <a:ext cx="9144000" cy="7102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764704"/>
            <a:ext cx="820891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объединение обучения и воспитания в целостный образовательный процесс на основе духовно-нравственных и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социокультурных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ценностей и принятых в обществе правил и норм поведения в интересах человека, семьи, общества;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формирование общей культуры личности детей, в том числе ценностей здорового образа жизни, развитие их социальных, нравственных, эстетических, интеллектуальных, физических качеств, инициативности, самостоятельности и ответственности ребенка, формирования предпосылок учебной деятельности;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обеспечение вариативности и разнообразия содержания Программ и организационных форм дошкольного образования, возможности формирования Программ различной направленности с учетом образовательных потребностей, способностей и состояния здоровья детей;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формирование </a:t>
            </a:r>
            <a:r>
              <a:rPr lang="ru-RU" sz="1600" dirty="0" err="1" smtClean="0">
                <a:latin typeface="Times New Roman" pitchFamily="18" charset="0"/>
                <a:cs typeface="Times New Roman" pitchFamily="18" charset="0"/>
              </a:rPr>
              <a:t>социокультурной</a:t>
            </a: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 среды, соответствующей возрастным, индивидуальным, психологическим и физиологическим особенностям детей;</a:t>
            </a:r>
          </a:p>
          <a:p>
            <a:pPr>
              <a:buFont typeface="Wingdings" pitchFamily="2" charset="2"/>
              <a:buChar char="Ø"/>
              <a:defRPr/>
            </a:pPr>
            <a:r>
              <a:rPr lang="ru-RU" sz="1600" dirty="0" smtClean="0">
                <a:latin typeface="Times New Roman" pitchFamily="18" charset="0"/>
                <a:cs typeface="Times New Roman" pitchFamily="18" charset="0"/>
              </a:rPr>
              <a:t>обеспечение психолого-педагогической поддержки семьи и повышения компетентности родителей (законных представителей) в вопросах развития и образования, охраны и укрепления здоровья детей.</a:t>
            </a:r>
            <a:endParaRPr lang="ru-RU" sz="1600" b="1" i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028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1\Pictures\PSD.Kindergarten.Poster.Template.01.3508x2480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9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87624" y="692696"/>
            <a:ext cx="6984776" cy="54353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kumimoji="0" lang="ru-RU" sz="2800" b="1" i="0" u="none" strike="noStrike" kern="0" cap="all" normalizeH="0" baseline="0" noProof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800" b="1" kern="0" cap="all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НАПРАВЛЕНИЯ</a:t>
            </a:r>
            <a:endParaRPr lang="ru-RU" sz="2800" b="1" kern="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6858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ru-RU" sz="2800" i="1" dirty="0" smtClean="0">
                <a:latin typeface="Times New Roman"/>
                <a:ea typeface="Times New Roman"/>
                <a:cs typeface="Times New Roman"/>
              </a:rPr>
              <a:t>Социально–коммуникативное развитие</a:t>
            </a:r>
          </a:p>
          <a:p>
            <a:pPr marL="457200" lvl="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ru-RU" sz="2800" i="1" dirty="0" smtClean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Познавательное развитие</a:t>
            </a: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ru-RU" sz="2800" i="1" dirty="0" smtClean="0">
                <a:latin typeface="Times New Roman"/>
                <a:ea typeface="Times New Roman"/>
                <a:cs typeface="Times New Roman"/>
              </a:rPr>
              <a:t> Речевое развитие</a:t>
            </a: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ru-RU" sz="2800" i="1" dirty="0" smtClean="0">
                <a:latin typeface="Times New Roman"/>
                <a:ea typeface="Times New Roman"/>
                <a:cs typeface="Times New Roman"/>
              </a:rPr>
              <a:t>Художественно- </a:t>
            </a:r>
            <a:r>
              <a:rPr lang="ru-RU" sz="2800" i="1" dirty="0">
                <a:latin typeface="Times New Roman"/>
                <a:ea typeface="Times New Roman"/>
                <a:cs typeface="Times New Roman"/>
              </a:rPr>
              <a:t>эстетическое </a:t>
            </a:r>
            <a:r>
              <a:rPr lang="ru-RU" sz="2800" i="1" dirty="0" smtClean="0">
                <a:latin typeface="Times New Roman"/>
                <a:ea typeface="Times New Roman"/>
                <a:cs typeface="Times New Roman"/>
              </a:rPr>
              <a:t>развитие</a:t>
            </a: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r>
              <a:rPr lang="ru-RU" sz="2800" i="1" dirty="0" smtClean="0">
                <a:latin typeface="Times New Roman"/>
                <a:ea typeface="Times New Roman"/>
                <a:cs typeface="Times New Roman"/>
              </a:rPr>
              <a:t>Физическое развитие</a:t>
            </a:r>
            <a:endParaRPr lang="ru-RU" sz="2000" dirty="0" smtClean="0">
              <a:ea typeface="Times New Roman"/>
              <a:cs typeface="Times New Roman"/>
            </a:endParaRPr>
          </a:p>
          <a:p>
            <a:pPr marL="457200" indent="-457200" algn="just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v"/>
            </a:pPr>
            <a:endParaRPr lang="ru-RU" sz="2800" dirty="0" smtClean="0">
              <a:ea typeface="Times New Roman"/>
              <a:cs typeface="Times New Roman"/>
            </a:endParaRPr>
          </a:p>
          <a:p>
            <a:pPr algn="ctr"/>
            <a:r>
              <a:rPr kumimoji="0" lang="ru-RU" sz="2800" b="1" i="0" u="none" strike="noStrike" kern="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kumimoji="0" lang="ru-RU" sz="2800" b="1" i="0" u="none" strike="noStrike" kern="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kern="0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355434" y="3198168"/>
            <a:ext cx="316889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Arial"/>
              </a:rPr>
              <a:t> 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437187" y="3198168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Arial"/>
              </a:rPr>
              <a:t>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437187" y="3198168"/>
            <a:ext cx="26962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0" lang="ru-RU" sz="2400" b="0" i="0" u="none" strike="noStrike" kern="0" cap="none" spc="0" normalizeH="0" baseline="0" noProof="0" dirty="0" smtClean="0">
                <a:ln>
                  <a:noFill/>
                </a:ln>
                <a:solidFill>
                  <a:srgbClr val="006666"/>
                </a:solidFill>
                <a:effectLst/>
                <a:uLnTx/>
                <a:uFillTx/>
                <a:latin typeface="Arial"/>
              </a:rPr>
              <a:t> </a:t>
            </a:r>
            <a:endParaRPr lang="ru-RU" dirty="0"/>
          </a:p>
        </p:txBody>
      </p:sp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2699916" y="5085184"/>
            <a:ext cx="4320232" cy="45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marL="0" indent="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None/>
              <a:defRPr sz="28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Char char="–"/>
              <a:defRPr sz="2400">
                <a:solidFill>
                  <a:schemeClr val="tx1"/>
                </a:solidFill>
                <a:latin typeface="+mn-lt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75000"/>
              <a:buFont typeface="Wingdings" pitchFamily="2" charset="2"/>
              <a:buChar char="l"/>
              <a:defRPr sz="2000">
                <a:solidFill>
                  <a:schemeClr val="tx1"/>
                </a:solidFill>
                <a:latin typeface="+mn-lt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80000"/>
              <a:buChar char="–"/>
              <a:defRPr>
                <a:solidFill>
                  <a:schemeClr val="tx1"/>
                </a:solidFill>
                <a:latin typeface="+mn-lt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65000"/>
              <a:buFont typeface="Wingdings" pitchFamily="2" charset="2"/>
              <a:buChar char="l"/>
              <a:defRPr>
                <a:solidFill>
                  <a:schemeClr val="tx1"/>
                </a:solidFill>
                <a:latin typeface="+mn-lt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003366"/>
              </a:buClr>
              <a:buSzPct val="75000"/>
              <a:buFont typeface="Wingdings" pitchFamily="2" charset="2"/>
              <a:buNone/>
              <a:tabLst/>
              <a:defRPr/>
            </a:pPr>
            <a:endParaRPr kumimoji="0" lang="ru-RU" sz="2800" b="0" i="0" u="none" strike="noStrike" kern="0" cap="none" spc="0" normalizeH="0" baseline="0" noProof="0" dirty="0" smtClean="0">
              <a:ln>
                <a:noFill/>
              </a:ln>
              <a:solidFill>
                <a:srgbClr val="006666"/>
              </a:solidFill>
              <a:effectLst/>
              <a:uLnTx/>
              <a:uFillTx/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274528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1\Pictures\PSD.Kindergarten.Poster.Template.05.3508x2480 (1)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53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95536" y="404664"/>
            <a:ext cx="85689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/>
                <a:ea typeface="Times New Roman"/>
              </a:rPr>
              <a:t>   Возрастные  категории детей,                                                 </a:t>
            </a:r>
          </a:p>
          <a:p>
            <a:pPr algn="ctr">
              <a:spcAft>
                <a:spcPts val="0"/>
              </a:spcAft>
            </a:pPr>
            <a:r>
              <a:rPr lang="ru-RU" sz="2400" b="1" dirty="0" smtClean="0">
                <a:effectLst/>
                <a:latin typeface="Times New Roman"/>
                <a:ea typeface="Times New Roman"/>
              </a:rPr>
              <a:t>на которых ориентирована Программа</a:t>
            </a:r>
          </a:p>
          <a:p>
            <a:pPr>
              <a:spcAft>
                <a:spcPts val="0"/>
              </a:spcAft>
            </a:pPr>
            <a:endParaRPr lang="ru-RU" sz="800" b="1" dirty="0" smtClean="0">
              <a:effectLst/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                    </a:t>
            </a:r>
            <a:r>
              <a:rPr lang="ru-RU" sz="2000" b="1" dirty="0" smtClean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Основная общеобразовательная программа </a:t>
            </a:r>
          </a:p>
          <a:p>
            <a:pPr indent="270510" algn="just">
              <a:spcAft>
                <a:spcPts val="0"/>
              </a:spcAft>
            </a:pPr>
            <a:r>
              <a:rPr lang="ru-RU" sz="2000" b="1" dirty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latin typeface="Times New Roman"/>
                <a:ea typeface="Times New Roman"/>
              </a:rPr>
              <a:t>          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дошкольного образования предназначена для работы </a:t>
            </a:r>
          </a:p>
          <a:p>
            <a:pPr indent="270510" algn="just"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            с детьми  от 2 до 7 лет. </a:t>
            </a:r>
          </a:p>
          <a:p>
            <a:pPr indent="270510" algn="just">
              <a:spcAft>
                <a:spcPts val="0"/>
              </a:spcAft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                   Программа реализуется в дошкольных группах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:</a:t>
            </a:r>
          </a:p>
          <a:p>
            <a:pPr indent="270510" algn="just">
              <a:spcAft>
                <a:spcPts val="0"/>
              </a:spcAft>
            </a:pPr>
            <a:endParaRPr lang="ru-RU" sz="2000" b="1" dirty="0" smtClean="0">
              <a:effectLst/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  <a:buFont typeface="Wingdings" pitchFamily="2" charset="2"/>
              <a:buChar char="v"/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 1-2 младшая группа – 2-3 года;</a:t>
            </a:r>
          </a:p>
          <a:p>
            <a:pPr indent="270510" algn="just">
              <a:spcAft>
                <a:spcPts val="0"/>
              </a:spcAft>
              <a:buFont typeface="Wingdings" pitchFamily="2" charset="2"/>
              <a:buChar char="v"/>
            </a:pPr>
            <a:r>
              <a:rPr lang="ru-RU" sz="2000" b="1" dirty="0" smtClean="0">
                <a:effectLst/>
                <a:latin typeface="Times New Roman"/>
                <a:ea typeface="Times New Roman"/>
              </a:rPr>
              <a:t>Смешанная дошкольная </a:t>
            </a:r>
            <a:r>
              <a:rPr lang="ru-RU" sz="2000" b="1" dirty="0" smtClean="0">
                <a:effectLst/>
                <a:latin typeface="Times New Roman"/>
                <a:ea typeface="Times New Roman"/>
              </a:rPr>
              <a:t>группа</a:t>
            </a:r>
            <a:r>
              <a:rPr lang="ru-RU" sz="2000" b="1" dirty="0" smtClean="0">
                <a:latin typeface="Times New Roman"/>
                <a:ea typeface="Times New Roman"/>
              </a:rPr>
              <a:t>– </a:t>
            </a:r>
            <a:r>
              <a:rPr lang="ru-RU" sz="2000" b="1" dirty="0" smtClean="0">
                <a:latin typeface="Times New Roman"/>
                <a:ea typeface="Times New Roman"/>
              </a:rPr>
              <a:t>4 </a:t>
            </a:r>
            <a:r>
              <a:rPr lang="ru-RU" sz="2000" b="1" dirty="0" smtClean="0">
                <a:latin typeface="Times New Roman"/>
                <a:ea typeface="Times New Roman"/>
              </a:rPr>
              <a:t>- </a:t>
            </a:r>
            <a:r>
              <a:rPr lang="ru-RU" sz="2000" b="1" dirty="0" smtClean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latin typeface="Times New Roman"/>
                <a:ea typeface="Times New Roman"/>
              </a:rPr>
              <a:t>7 лет;</a:t>
            </a:r>
          </a:p>
          <a:p>
            <a:pPr lvl="0" indent="270510" algn="just">
              <a:buFont typeface="Wingdings" pitchFamily="2" charset="2"/>
              <a:buChar char="v"/>
            </a:pPr>
            <a:r>
              <a:rPr lang="ru-RU" sz="2000" b="1" dirty="0" smtClean="0">
                <a:latin typeface="Times New Roman"/>
                <a:ea typeface="Times New Roman"/>
              </a:rPr>
              <a:t>1 логопедическая группа– </a:t>
            </a:r>
            <a:r>
              <a:rPr lang="ru-RU" sz="2000" b="1" dirty="0" smtClean="0">
                <a:latin typeface="Times New Roman"/>
                <a:ea typeface="Times New Roman"/>
              </a:rPr>
              <a:t>  </a:t>
            </a:r>
            <a:r>
              <a:rPr lang="ru-RU" sz="2000" b="1" dirty="0" smtClean="0">
                <a:latin typeface="Times New Roman"/>
                <a:ea typeface="Times New Roman"/>
              </a:rPr>
              <a:t>5 </a:t>
            </a:r>
            <a:r>
              <a:rPr lang="ru-RU" sz="2000" b="1" dirty="0">
                <a:latin typeface="Times New Roman"/>
                <a:ea typeface="Times New Roman"/>
              </a:rPr>
              <a:t>-</a:t>
            </a:r>
            <a:r>
              <a:rPr lang="ru-RU" sz="2000" b="1" dirty="0" smtClean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latin typeface="Times New Roman"/>
                <a:ea typeface="Times New Roman"/>
              </a:rPr>
              <a:t>7 лет;</a:t>
            </a:r>
          </a:p>
          <a:p>
            <a:pPr indent="270510" algn="just">
              <a:buFont typeface="Wingdings" pitchFamily="2" charset="2"/>
              <a:buChar char="v"/>
            </a:pPr>
            <a:r>
              <a:rPr lang="ru-RU" sz="2000" b="1" dirty="0" smtClean="0">
                <a:latin typeface="Times New Roman"/>
                <a:ea typeface="Times New Roman"/>
              </a:rPr>
              <a:t>2 логопедическая группа– </a:t>
            </a:r>
            <a:r>
              <a:rPr lang="ru-RU" sz="2000" b="1" dirty="0" smtClean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latin typeface="Times New Roman"/>
                <a:ea typeface="Times New Roman"/>
              </a:rPr>
              <a:t>5 </a:t>
            </a:r>
            <a:r>
              <a:rPr lang="ru-RU" sz="2000" b="1" dirty="0" smtClean="0">
                <a:latin typeface="Times New Roman"/>
                <a:ea typeface="Times New Roman"/>
              </a:rPr>
              <a:t>- </a:t>
            </a:r>
            <a:r>
              <a:rPr lang="ru-RU" sz="2000" b="1" dirty="0" smtClean="0"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latin typeface="Times New Roman"/>
                <a:ea typeface="Times New Roman"/>
              </a:rPr>
              <a:t>7 </a:t>
            </a:r>
            <a:r>
              <a:rPr lang="ru-RU" sz="2000" b="1" dirty="0" smtClean="0">
                <a:latin typeface="Times New Roman"/>
                <a:ea typeface="Times New Roman"/>
              </a:rPr>
              <a:t>лет;</a:t>
            </a:r>
          </a:p>
          <a:p>
            <a:pPr algn="just"/>
            <a:r>
              <a:rPr lang="ru-RU" sz="2000" b="1" dirty="0">
                <a:latin typeface="Times New Roman"/>
                <a:ea typeface="Times New Roman"/>
              </a:rPr>
              <a:t> </a:t>
            </a:r>
            <a:endParaRPr lang="ru-RU" sz="2000" b="1" dirty="0" smtClean="0">
              <a:latin typeface="Times New Roman"/>
              <a:ea typeface="Times New Roman"/>
            </a:endParaRPr>
          </a:p>
          <a:p>
            <a:pPr lvl="0" indent="270510" algn="just">
              <a:buFont typeface="Wingdings" pitchFamily="2" charset="2"/>
              <a:buChar char="v"/>
            </a:pPr>
            <a:endParaRPr lang="ru-RU" sz="2000" b="1" dirty="0" smtClean="0">
              <a:latin typeface="Times New Roman"/>
              <a:ea typeface="Times New Roman"/>
            </a:endParaRPr>
          </a:p>
          <a:p>
            <a:pPr indent="270510" algn="just">
              <a:spcAft>
                <a:spcPts val="0"/>
              </a:spcAft>
              <a:buFont typeface="Wingdings" pitchFamily="2" charset="2"/>
              <a:buChar char="v"/>
            </a:pPr>
            <a:endParaRPr lang="ru-RU" sz="2000" b="1" dirty="0" smtClean="0">
              <a:effectLst/>
              <a:latin typeface="Times New Roman"/>
              <a:ea typeface="Times New Roman"/>
            </a:endParaRPr>
          </a:p>
          <a:p>
            <a:pPr marL="342900" lvl="0" indent="-342900" algn="just">
              <a:spcAft>
                <a:spcPts val="0"/>
              </a:spcAft>
              <a:buFont typeface="Symbol"/>
              <a:buChar char=""/>
              <a:tabLst>
                <a:tab pos="787400" algn="l"/>
              </a:tabLst>
            </a:pPr>
            <a:endParaRPr lang="ru-RU" sz="2000" b="1" dirty="0" smtClean="0">
              <a:effectLst/>
              <a:latin typeface="Times New Roman"/>
              <a:ea typeface="Times New Roman"/>
            </a:endParaRPr>
          </a:p>
          <a:p>
            <a:pPr marL="114300" indent="-114300" algn="just">
              <a:spcAft>
                <a:spcPts val="0"/>
              </a:spcAft>
              <a:tabLst>
                <a:tab pos="344170" algn="l"/>
              </a:tabLst>
            </a:pPr>
            <a:r>
              <a:rPr lang="ru-RU" sz="2000" b="1" dirty="0">
                <a:solidFill>
                  <a:srgbClr val="000000"/>
                </a:solidFill>
                <a:latin typeface="Times New Roman"/>
                <a:ea typeface="Times New Roman"/>
              </a:rPr>
              <a:t> </a:t>
            </a:r>
            <a:r>
              <a:rPr lang="ru-RU" sz="2000" b="1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                      </a:t>
            </a:r>
            <a:r>
              <a:rPr lang="ru-RU" sz="2000" dirty="0" smtClean="0">
                <a:solidFill>
                  <a:srgbClr val="000000"/>
                </a:solidFill>
                <a:latin typeface="Times New Roman"/>
                <a:ea typeface="Times New Roman"/>
              </a:rPr>
              <a:t>                                                           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/>
                <a:ea typeface="Times New Roman"/>
              </a:rPr>
              <a:t> </a:t>
            </a:r>
            <a:endParaRPr lang="ru-RU" sz="2000" dirty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986261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5796"/>
            <a:ext cx="9144000" cy="68522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046521" y="548680"/>
            <a:ext cx="7200800" cy="41503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  Характеристика взаимодействия </a:t>
            </a:r>
          </a:p>
          <a:p>
            <a:pPr algn="ctr">
              <a:spcAft>
                <a:spcPts val="0"/>
              </a:spcAft>
            </a:pPr>
            <a:r>
              <a:rPr lang="ru-RU" b="1" dirty="0" smtClean="0">
                <a:effectLst/>
                <a:latin typeface="Times New Roman"/>
                <a:ea typeface="Times New Roman"/>
              </a:rPr>
              <a:t>педагогического  коллектива с семьями детей.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indent="360680" algn="just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dirty="0" smtClean="0">
                <a:effectLst/>
                <a:latin typeface="Times New Roman"/>
                <a:ea typeface="Times New Roman"/>
              </a:rPr>
              <a:t>Основная общеобразовательная программа дошкольного образования поддерживает многообразие форм партнерства с родителями. </a:t>
            </a:r>
          </a:p>
          <a:p>
            <a:pPr indent="360680" algn="just">
              <a:lnSpc>
                <a:spcPct val="115000"/>
              </a:lnSpc>
              <a:spcAft>
                <a:spcPts val="0"/>
              </a:spcAft>
              <a:tabLst>
                <a:tab pos="630555" algn="l"/>
              </a:tabLst>
            </a:pPr>
            <a:r>
              <a:rPr lang="ru-RU" dirty="0" smtClean="0">
                <a:effectLst/>
                <a:latin typeface="Times New Roman"/>
                <a:ea typeface="Times New Roman"/>
              </a:rPr>
              <a:t>Среди которых: анализ конкретных ситуаций, проведение дискуссий и круглых столов по актуальным вопросам, мастер-класс, совместные проекты, беседы с родителями, день открытых дверей для родителей, публичные отчеты о деятельности ДОУ за календарный год, консультация для родителей, тематические встречи с родителями, открытые просмотры непосредственно образовательной     деятельности детей, совместные утренники и развлечения, выставки детских работ, общение с </a:t>
            </a:r>
            <a:r>
              <a:rPr lang="ru-RU" dirty="0" smtClean="0">
                <a:latin typeface="Times New Roman"/>
                <a:ea typeface="Times New Roman"/>
              </a:rPr>
              <a:t>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родителями .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8048868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1\Pictures\PSD.Kindergarten.Poster.Template.06.3508x24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8502" y="0"/>
            <a:ext cx="923250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124000" y="548680"/>
            <a:ext cx="705678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</a:rPr>
              <a:t>Перед педагогическим коллективом ДОУ стоит цель: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сделать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родителей активными участниками педагогического процесса, оказав им помощь в реализации ответственности за воспитание и обучение детей. 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>
              <a:spcAft>
                <a:spcPts val="0"/>
              </a:spcAft>
            </a:pPr>
            <a:r>
              <a:rPr lang="ru-RU" b="1" i="1" dirty="0" smtClean="0">
                <a:effectLst/>
                <a:latin typeface="Times New Roman"/>
                <a:ea typeface="Times New Roman"/>
              </a:rPr>
              <a:t>Основные принципы в работе с семьями воспитанников: 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</a:rPr>
              <a:t>- открытость детского сада для семьи; 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marL="457200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</a:rPr>
              <a:t>- сотрудничество педагогов и родителей в воспитании детей; 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pPr indent="450215" algn="just">
              <a:spcAft>
                <a:spcPts val="0"/>
              </a:spcAft>
            </a:pPr>
            <a:r>
              <a:rPr lang="ru-RU" dirty="0" smtClean="0">
                <a:effectLst/>
                <a:latin typeface="Times New Roman"/>
                <a:ea typeface="Times New Roman"/>
              </a:rPr>
              <a:t>- создание единой развивающей среды, обеспечивающей единые    подходы к развитию личности в семье и детском коллективе. </a:t>
            </a:r>
            <a:endParaRPr lang="ru-RU" sz="1600" dirty="0" smtClean="0">
              <a:effectLst/>
              <a:latin typeface="Times New Roman"/>
              <a:ea typeface="Times New Roman"/>
            </a:endParaRPr>
          </a:p>
          <a:p>
            <a:r>
              <a:rPr lang="ru-RU" b="1" i="1" dirty="0" smtClean="0">
                <a:effectLst/>
                <a:latin typeface="Times New Roman"/>
                <a:ea typeface="Times New Roman"/>
              </a:rPr>
              <a:t>Функции работы образовательного учреждения с семьей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:</a:t>
            </a:r>
          </a:p>
          <a:p>
            <a:r>
              <a:rPr lang="ru-RU" dirty="0" smtClean="0">
                <a:effectLst/>
                <a:latin typeface="Times New Roman"/>
                <a:ea typeface="Times New Roman"/>
              </a:rPr>
              <a:t> -ознакомление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родителей с содержанием и методикой учебно-воспитательного процесса; 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r>
              <a:rPr lang="ru-RU" dirty="0">
                <a:latin typeface="Times New Roman"/>
                <a:ea typeface="Times New Roman"/>
              </a:rPr>
              <a:t>-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психолого-педагогическое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просвещение; 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r>
              <a:rPr lang="ru-RU" dirty="0">
                <a:latin typeface="Times New Roman"/>
                <a:ea typeface="Times New Roman"/>
              </a:rPr>
              <a:t>-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вовлечение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родителей в совместную с детьми и педагогами деятельность; </a:t>
            </a:r>
            <a:endParaRPr lang="ru-RU" dirty="0" smtClean="0">
              <a:effectLst/>
              <a:latin typeface="Times New Roman"/>
              <a:ea typeface="Times New Roman"/>
            </a:endParaRPr>
          </a:p>
          <a:p>
            <a:r>
              <a:rPr lang="ru-RU" dirty="0">
                <a:latin typeface="Times New Roman"/>
                <a:ea typeface="Times New Roman"/>
              </a:rPr>
              <a:t>-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помощь </a:t>
            </a:r>
            <a:r>
              <a:rPr lang="ru-RU" dirty="0" smtClean="0">
                <a:effectLst/>
                <a:latin typeface="Times New Roman"/>
                <a:ea typeface="Times New Roman"/>
              </a:rPr>
              <a:t>семьям, испытывающим какие-либо трудности.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7664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1\Pictures\PSD.Kindergarten.Poster.Template.03.2480x350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03448"/>
            <a:ext cx="9144000" cy="76328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755576" y="332656"/>
            <a:ext cx="7776864" cy="298543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endParaRPr lang="ru-RU" b="1" cap="all" dirty="0" smtClean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  <a:p>
            <a:pPr algn="ctr">
              <a:spcAft>
                <a:spcPts val="0"/>
              </a:spcAft>
            </a:pPr>
            <a:r>
              <a:rPr lang="ru-RU" sz="4400" b="1" i="1" cap="all" dirty="0" smtClean="0">
                <a:ln/>
                <a:solidFill>
                  <a:schemeClr val="accent1"/>
                </a:solidFill>
                <a:effectLst>
                  <a:outerShdw blurRad="19685" dist="12700" dir="5400000" algn="tl" rotWithShape="0">
                    <a:schemeClr val="accent1">
                      <a:satMod val="130000"/>
                      <a:alpha val="60000"/>
                    </a:schemeClr>
                  </a:outerShdw>
                  <a:reflection blurRad="10000" stA="55000" endPos="48000" dist="500" dir="5400000" sy="-100000" algn="bl" rotWithShape="0"/>
                </a:effectLst>
                <a:latin typeface="Times New Roman"/>
                <a:ea typeface="Times New Roman"/>
              </a:rPr>
              <a:t>СПАСИБО ЗА ВНИМАНИЕ </a:t>
            </a:r>
            <a:endParaRPr lang="ru-RU" sz="4400" b="1" i="1" cap="all" dirty="0">
              <a:ln/>
              <a:solidFill>
                <a:schemeClr val="accent1"/>
              </a:solidFill>
              <a:effectLst>
                <a:outerShdw blurRad="19685" dist="12700" dir="5400000" algn="tl" rotWithShape="0">
                  <a:schemeClr val="accent1">
                    <a:satMod val="130000"/>
                    <a:alpha val="60000"/>
                  </a:schemeClr>
                </a:outerShdw>
                <a:reflection blurRad="10000" stA="55000" endPos="48000" dist="500" dir="5400000" sy="-100000" algn="bl" rotWithShape="0"/>
              </a:effectLst>
              <a:latin typeface="Times New Roman"/>
              <a:ea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3365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430</TotalTime>
  <Words>574</Words>
  <Application>Microsoft Office PowerPoint</Application>
  <PresentationFormat>Экран (4:3)</PresentationFormat>
  <Paragraphs>108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GC</cp:lastModifiedBy>
  <cp:revision>31</cp:revision>
  <dcterms:created xsi:type="dcterms:W3CDTF">2014-10-08T07:04:13Z</dcterms:created>
  <dcterms:modified xsi:type="dcterms:W3CDTF">2016-03-01T18:54:35Z</dcterms:modified>
</cp:coreProperties>
</file>