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sldIdLst>
    <p:sldId id="256" r:id="rId2"/>
    <p:sldId id="294" r:id="rId3"/>
    <p:sldId id="320" r:id="rId4"/>
    <p:sldId id="322" r:id="rId5"/>
    <p:sldId id="328" r:id="rId6"/>
    <p:sldId id="288" r:id="rId7"/>
    <p:sldId id="297" r:id="rId8"/>
    <p:sldId id="313" r:id="rId9"/>
    <p:sldId id="314" r:id="rId10"/>
    <p:sldId id="315" r:id="rId11"/>
    <p:sldId id="262" r:id="rId12"/>
    <p:sldId id="263" r:id="rId13"/>
    <p:sldId id="264" r:id="rId14"/>
    <p:sldId id="265" r:id="rId15"/>
    <p:sldId id="274" r:id="rId16"/>
    <p:sldId id="275" r:id="rId17"/>
    <p:sldId id="280" r:id="rId18"/>
    <p:sldId id="323" r:id="rId19"/>
    <p:sldId id="324" r:id="rId20"/>
    <p:sldId id="329" r:id="rId21"/>
    <p:sldId id="330" r:id="rId22"/>
    <p:sldId id="331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090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803" autoAdjust="0"/>
    <p:restoredTop sz="94660"/>
  </p:normalViewPr>
  <p:slideViewPr>
    <p:cSldViewPr>
      <p:cViewPr varScale="1">
        <p:scale>
          <a:sx n="88" d="100"/>
          <a:sy n="88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5FE-8061-483F-824B-A896097ED4BA}" type="datetimeFigureOut">
              <a:rPr lang="ru-RU" smtClean="0"/>
              <a:pPr/>
              <a:t>03.04.2016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6DE888F-07C8-4831-ADC7-B776409C2A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5FE-8061-483F-824B-A896097ED4BA}" type="datetimeFigureOut">
              <a:rPr lang="ru-RU" smtClean="0"/>
              <a:pPr/>
              <a:t>03.04.2016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6DE888F-07C8-4831-ADC7-B776409C2A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5FE-8061-483F-824B-A896097ED4BA}" type="datetimeFigureOut">
              <a:rPr lang="ru-RU" smtClean="0"/>
              <a:pPr/>
              <a:t>03.04.2016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E888F-07C8-4831-ADC7-B776409C2AD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5FE-8061-483F-824B-A896097ED4BA}" type="datetimeFigureOut">
              <a:rPr lang="ru-RU" smtClean="0"/>
              <a:pPr/>
              <a:t>03.04.2016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E888F-07C8-4831-ADC7-B776409C2A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5FE-8061-483F-824B-A896097ED4BA}" type="datetimeFigureOut">
              <a:rPr lang="ru-RU" smtClean="0"/>
              <a:pPr/>
              <a:t>03.04.2016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6DE888F-07C8-4831-ADC7-B776409C2AD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5FE-8061-483F-824B-A896097ED4BA}" type="datetimeFigureOut">
              <a:rPr lang="ru-RU" smtClean="0"/>
              <a:pPr/>
              <a:t>03.04.2016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E888F-07C8-4831-ADC7-B776409C2A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5FE-8061-483F-824B-A896097ED4BA}" type="datetimeFigureOut">
              <a:rPr lang="ru-RU" smtClean="0"/>
              <a:pPr/>
              <a:t>03.04.2016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E888F-07C8-4831-ADC7-B776409C2A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5FE-8061-483F-824B-A896097ED4BA}" type="datetimeFigureOut">
              <a:rPr lang="ru-RU" smtClean="0"/>
              <a:pPr/>
              <a:t>03.04.2016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E888F-07C8-4831-ADC7-B776409C2A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5FE-8061-483F-824B-A896097ED4BA}" type="datetimeFigureOut">
              <a:rPr lang="ru-RU" smtClean="0"/>
              <a:pPr/>
              <a:t>03.04.2016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E888F-07C8-4831-ADC7-B776409C2AD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5FE-8061-483F-824B-A896097ED4BA}" type="datetimeFigureOut">
              <a:rPr lang="ru-RU" smtClean="0"/>
              <a:pPr/>
              <a:t>03.04.2016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E888F-07C8-4831-ADC7-B776409C2A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85FE-8061-483F-824B-A896097ED4BA}" type="datetimeFigureOut">
              <a:rPr lang="ru-RU" smtClean="0"/>
              <a:pPr/>
              <a:t>03.04.2016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DE888F-07C8-4831-ADC7-B776409C2AD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AD385FE-8061-483F-824B-A896097ED4BA}" type="datetimeFigureOut">
              <a:rPr lang="ru-RU" smtClean="0"/>
              <a:pPr/>
              <a:t>03.04.2016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6DE888F-07C8-4831-ADC7-B776409C2AD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content.foto.mail.ru/mail/lumashkova/_blogs/i-3062.jp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fotki.yandex.ru/users/tringaa/view/216139/?page=3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hyperlink" Target="http://www.naturelifepark.com/birds/foto/big/Hylocichla_mustelina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fotki.yandex.ru/users/yl333/view/178170/?page=0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hyperlink" Target="http://fotki.yandex.ru/users/yl333/view/92937/?page=5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fotki.yandex.ru/users/tringaa/view/252917/?page=0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fotki.yandex.ru/users/tringaa/view/216594/?page=0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www.zoovet.ru/pet/6646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fotki.yandex.ru/users/tringaa/view/240813/?page=1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hyperlink" Target="http://fotki.yandex.ru/users/tringaa/view/236207/?page=2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club.foto.ru/gallery/images/photo/2005/09/23/487554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img.crazys.info/files/i/2007.5.21/thumbs/1179711292_9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hyperlink" Target="http://www.limanworld.ru/foto/images/birds/IMG_6222_1_600.jp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interfotki.ru/content/photo/14/46/144692/vhnhz8_cont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hyperlink" Target="http://club.foto.ru/gallery/images/photo/2009/08/05/1399182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zoovet.ru/pet/5905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hyperlink" Target="http://stat17.privet.ru/lr/092998ce0e00c85cb28a5da309593338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img.crazys.info/files/i/2007.5.21/thumbs/1179711292_9.jpg" TargetMode="External"/><Relationship Id="rId3" Type="http://schemas.openxmlformats.org/officeDocument/2006/relationships/image" Target="../media/image29.jpeg"/><Relationship Id="rId7" Type="http://schemas.openxmlformats.org/officeDocument/2006/relationships/image" Target="../media/image31.jpeg"/><Relationship Id="rId2" Type="http://schemas.openxmlformats.org/officeDocument/2006/relationships/hyperlink" Target="http://dic.academic.ru/pictures/wiki/files/82/Red_Crossbill_(Female)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otki.yandex.ru/users/yl333/view/118365/?page=4" TargetMode="External"/><Relationship Id="rId5" Type="http://schemas.openxmlformats.org/officeDocument/2006/relationships/image" Target="../media/image30.jpeg"/><Relationship Id="rId4" Type="http://schemas.openxmlformats.org/officeDocument/2006/relationships/hyperlink" Target="http://fotki.yandex.ru/users/tringaa/view/237521/?page=1" TargetMode="External"/><Relationship Id="rId9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32.jpeg"/><Relationship Id="rId7" Type="http://schemas.openxmlformats.org/officeDocument/2006/relationships/hyperlink" Target="http://fotki.yandex.ru/users/yl333/view/141169/?page=2" TargetMode="External"/><Relationship Id="rId2" Type="http://schemas.openxmlformats.org/officeDocument/2006/relationships/hyperlink" Target="http://img-fotki.yandex.ru/get/1/yul-smirnova.0/0_1137_dbc95b33_X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33.jpeg"/><Relationship Id="rId4" Type="http://schemas.openxmlformats.org/officeDocument/2006/relationships/hyperlink" Target="http://fotki.yandex.ru/tags/%D0%BF%D1%82%D0%B8%D1%86%D1%8B/users/pollika-rzn/view/290730/?page=2&amp;how=week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hyperlink" Target="http://stat17.privet.ru/lr/092998ce0e00c85cb28a5da309593338" TargetMode="Externa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ages.myshared.ru/404372/slide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428604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14480" y="0"/>
            <a:ext cx="68109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u="sng" dirty="0" smtClean="0"/>
              <a:t>Перелетные птицы</a:t>
            </a:r>
            <a:endParaRPr lang="ru-RU" sz="5400" b="1" u="sng" dirty="0"/>
          </a:p>
        </p:txBody>
      </p:sp>
      <p:sp>
        <p:nvSpPr>
          <p:cNvPr id="3" name="TextBox 2"/>
          <p:cNvSpPr txBox="1"/>
          <p:nvPr/>
        </p:nvSpPr>
        <p:spPr>
          <a:xfrm>
            <a:off x="428596" y="4919008"/>
            <a:ext cx="844660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/>
              <a:t>Прилет птиц идет по строгим правилам: первыми возвращаются те,</a:t>
            </a:r>
          </a:p>
          <a:p>
            <a:r>
              <a:rPr lang="ru-RU" b="1" dirty="0" smtClean="0"/>
              <a:t> которые улетели последними осенью, </a:t>
            </a:r>
          </a:p>
          <a:p>
            <a:r>
              <a:rPr lang="ru-RU" b="1" dirty="0" smtClean="0"/>
              <a:t>последними – те, что улетели первыми.</a:t>
            </a:r>
          </a:p>
          <a:p>
            <a:r>
              <a:rPr lang="ru-RU" b="1" dirty="0" smtClean="0"/>
              <a:t>Первые вестники весны – грачи. За ними прилетают скворцы, зяблики,</a:t>
            </a:r>
          </a:p>
          <a:p>
            <a:endParaRPr lang="ru-RU" b="1" dirty="0" smtClean="0"/>
          </a:p>
          <a:p>
            <a:endParaRPr lang="ru-RU" b="1" dirty="0"/>
          </a:p>
        </p:txBody>
      </p:sp>
      <p:pic>
        <p:nvPicPr>
          <p:cNvPr id="23554" name="Picture 2" descr="Картинка 32 из 7395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928670"/>
            <a:ext cx="5076825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21429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/>
              <a:t>Хвостик рыженький – тут - там, </a:t>
            </a:r>
            <a:br>
              <a:rPr lang="ru-RU" sz="2000" b="1" dirty="0" smtClean="0"/>
            </a:br>
            <a:r>
              <a:rPr lang="ru-RU" sz="2000" b="1" dirty="0" smtClean="0"/>
              <a:t>Часто кланяется нам… </a:t>
            </a:r>
            <a:br>
              <a:rPr lang="ru-RU" sz="2000" b="1" dirty="0" smtClean="0"/>
            </a:br>
            <a:r>
              <a:rPr lang="ru-RU" sz="2000" b="1" dirty="0" smtClean="0"/>
              <a:t>Приседает, вертится, </a:t>
            </a:r>
            <a:br>
              <a:rPr lang="ru-RU" sz="2000" b="1" dirty="0" smtClean="0"/>
            </a:br>
            <a:r>
              <a:rPr lang="ru-RU" sz="2000" b="1" dirty="0" smtClean="0"/>
              <a:t>Если люди встретятся. </a:t>
            </a:r>
            <a:br>
              <a:rPr lang="ru-RU" sz="2000" b="1" dirty="0" smtClean="0"/>
            </a:br>
            <a:r>
              <a:rPr lang="ru-RU" sz="2000" b="1" dirty="0" smtClean="0"/>
              <a:t>Съест вредителей садов </a:t>
            </a:r>
            <a:br>
              <a:rPr lang="ru-RU" sz="2000" b="1" dirty="0" smtClean="0"/>
            </a:br>
            <a:r>
              <a:rPr lang="ru-RU" sz="2000" b="1" dirty="0" smtClean="0"/>
              <a:t>И споет про пауков </a:t>
            </a:r>
            <a:br>
              <a:rPr lang="ru-RU" sz="2000" b="1" dirty="0" smtClean="0"/>
            </a:br>
            <a:r>
              <a:rPr lang="ru-RU" sz="2000" b="1" dirty="0" smtClean="0"/>
              <a:t>По такому случаю </a:t>
            </a:r>
            <a:br>
              <a:rPr lang="ru-RU" sz="2000" b="1" dirty="0" smtClean="0"/>
            </a:br>
            <a:r>
              <a:rPr lang="ru-RU" sz="2000" b="1" dirty="0" smtClean="0"/>
              <a:t>Песенку скрипучую.</a:t>
            </a:r>
            <a:br>
              <a:rPr lang="ru-RU" sz="2000" b="1" dirty="0" smtClean="0"/>
            </a:br>
            <a:endParaRPr lang="ru-RU" sz="2000" b="1" dirty="0"/>
          </a:p>
        </p:txBody>
      </p:sp>
      <p:pic>
        <p:nvPicPr>
          <p:cNvPr id="22530" name="Picture 2" descr="http://www.birds.kz/Phoenicurus%20ochruros/main_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2071678"/>
            <a:ext cx="6096000" cy="4572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429256" y="785794"/>
            <a:ext cx="24191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u="sng" dirty="0" smtClean="0"/>
              <a:t>Горихвостка</a:t>
            </a:r>
            <a:endParaRPr lang="ru-RU" sz="28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Зарянка - Erithacus rubecula. Фото с сайта http://digiscopingukbirds.homestead.com/Thrushes.html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57166"/>
            <a:ext cx="1905000" cy="2543175"/>
          </a:xfrm>
          <a:prstGeom prst="rect">
            <a:avLst/>
          </a:prstGeom>
          <a:noFill/>
        </p:spPr>
      </p:pic>
      <p:pic>
        <p:nvPicPr>
          <p:cNvPr id="46084" name="Picture 4" descr="Зарянка - Erithacus rubecula. Фото: Игорь 15.04.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642918"/>
            <a:ext cx="2381250" cy="16764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488" y="3143248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/>
              <a:t>Птица утренней зари, </a:t>
            </a:r>
            <a:br>
              <a:rPr lang="ru-RU" sz="2000" b="1" dirty="0" smtClean="0"/>
            </a:br>
            <a:r>
              <a:rPr lang="ru-RU" sz="2000" b="1" dirty="0" smtClean="0"/>
              <a:t>Песню детям подари! </a:t>
            </a:r>
            <a:br>
              <a:rPr lang="ru-RU" sz="2000" b="1" dirty="0" smtClean="0"/>
            </a:br>
            <a:r>
              <a:rPr lang="ru-RU" sz="2000" b="1" dirty="0" smtClean="0"/>
              <a:t>Ты не бойся нас, </a:t>
            </a:r>
            <a:r>
              <a:rPr lang="ru-RU" sz="2000" b="1" dirty="0" err="1" smtClean="0"/>
              <a:t>шустряк</a:t>
            </a:r>
            <a:r>
              <a:rPr lang="ru-RU" sz="2000" b="1" dirty="0" smtClean="0"/>
              <a:t>, </a:t>
            </a:r>
            <a:br>
              <a:rPr lang="ru-RU" sz="2000" b="1" dirty="0" smtClean="0"/>
            </a:br>
            <a:r>
              <a:rPr lang="ru-RU" sz="2000" b="1" dirty="0" smtClean="0"/>
              <a:t>Не посадим в клетку, </a:t>
            </a:r>
            <a:br>
              <a:rPr lang="ru-RU" sz="2000" b="1" dirty="0" smtClean="0"/>
            </a:br>
            <a:r>
              <a:rPr lang="ru-RU" sz="2000" b="1" dirty="0" smtClean="0"/>
              <a:t>Мы раскрасим черный фрак, </a:t>
            </a:r>
            <a:br>
              <a:rPr lang="ru-RU" sz="2000" b="1" dirty="0" smtClean="0"/>
            </a:br>
            <a:r>
              <a:rPr lang="ru-RU" sz="2000" b="1" dirty="0" smtClean="0"/>
              <a:t>Яркую жилетку. </a:t>
            </a:r>
            <a:br>
              <a:rPr lang="ru-RU" sz="2000" b="1" dirty="0" smtClean="0"/>
            </a:br>
            <a:r>
              <a:rPr lang="ru-RU" sz="2000" b="1" dirty="0" smtClean="0"/>
              <a:t>Пой нам песню до зари, </a:t>
            </a:r>
            <a:br>
              <a:rPr lang="ru-RU" sz="2000" b="1" dirty="0" smtClean="0"/>
            </a:br>
            <a:r>
              <a:rPr lang="ru-RU" sz="2000" b="1" dirty="0" smtClean="0"/>
              <a:t>Весне двери отвори!</a:t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714612" y="571480"/>
            <a:ext cx="293497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u="sng" dirty="0" smtClean="0"/>
              <a:t>МАЛИНОВКА – </a:t>
            </a:r>
          </a:p>
          <a:p>
            <a:r>
              <a:rPr lang="ru-RU" sz="3600" b="1" u="sng" dirty="0" err="1" smtClean="0"/>
              <a:t>зарянка</a:t>
            </a:r>
            <a:endParaRPr lang="ru-RU" sz="36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Зарянка на пеньк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428604"/>
            <a:ext cx="8572500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-fotki.yandex.ru/get/4010/tringaa.3/0_33d8a_6288370c_-4-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14290"/>
            <a:ext cx="4762500" cy="33909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000628" y="3929066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Примостился на забор</a:t>
            </a:r>
            <a:br>
              <a:rPr lang="ru-RU" sz="2400" b="1" dirty="0" smtClean="0"/>
            </a:br>
            <a:r>
              <a:rPr lang="ru-RU" sz="2400" b="1" dirty="0" smtClean="0"/>
              <a:t>Разудалый птичий хор.</a:t>
            </a:r>
            <a:br>
              <a:rPr lang="ru-RU" sz="2400" b="1" dirty="0" smtClean="0"/>
            </a:br>
            <a:r>
              <a:rPr lang="ru-RU" sz="2400" b="1" dirty="0" smtClean="0"/>
              <a:t>Под душевный шум берёз,</a:t>
            </a:r>
            <a:br>
              <a:rPr lang="ru-RU" sz="2400" b="1" dirty="0" smtClean="0"/>
            </a:br>
            <a:r>
              <a:rPr lang="ru-RU" sz="2400" b="1" dirty="0" smtClean="0"/>
              <a:t>Песнь выводит певчий дрозд.</a:t>
            </a:r>
            <a:r>
              <a:rPr lang="ru-RU" sz="2400" b="1" dirty="0" smtClean="0">
                <a:solidFill>
                  <a:srgbClr val="FFC000"/>
                </a:solidFill>
              </a:rPr>
              <a:t/>
            </a:r>
            <a:br>
              <a:rPr lang="ru-RU" sz="2400" b="1" dirty="0" smtClean="0">
                <a:solidFill>
                  <a:srgbClr val="FFC000"/>
                </a:solidFill>
              </a:rPr>
            </a:br>
            <a:r>
              <a:rPr lang="ru-RU" sz="2400" b="1" dirty="0" smtClean="0">
                <a:solidFill>
                  <a:srgbClr val="FFC000"/>
                </a:solidFill>
              </a:rPr>
              <a:t/>
            </a:r>
            <a:br>
              <a:rPr lang="ru-RU" sz="2400" b="1" dirty="0" smtClean="0">
                <a:solidFill>
                  <a:srgbClr val="FFC000"/>
                </a:solidFill>
              </a:rPr>
            </a:br>
            <a:r>
              <a:rPr lang="ru-RU" sz="2400" b="1" dirty="0" smtClean="0">
                <a:solidFill>
                  <a:srgbClr val="FFC000"/>
                </a:solidFill>
              </a:rPr>
              <a:t/>
            </a:r>
            <a:br>
              <a:rPr lang="ru-RU" sz="2400" b="1" dirty="0" smtClean="0">
                <a:solidFill>
                  <a:srgbClr val="FFC000"/>
                </a:solidFill>
              </a:rPr>
            </a:br>
            <a:endParaRPr lang="ru-RU" sz="2400" b="1" dirty="0">
              <a:solidFill>
                <a:srgbClr val="FFC000"/>
              </a:solidFill>
            </a:endParaRPr>
          </a:p>
        </p:txBody>
      </p:sp>
      <p:pic>
        <p:nvPicPr>
          <p:cNvPr id="17410" name="Picture 2" descr="Картинка 15 из 79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3857628"/>
            <a:ext cx="4572000" cy="279082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28596" y="714356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Дружок ты мой, дрозд, </a:t>
            </a:r>
            <a:br>
              <a:rPr lang="ru-RU" sz="2400" b="1" dirty="0" smtClean="0"/>
            </a:br>
            <a:r>
              <a:rPr lang="ru-RU" sz="2400" b="1" dirty="0" smtClean="0"/>
              <a:t>В крапинку хвост, </a:t>
            </a:r>
            <a:br>
              <a:rPr lang="ru-RU" sz="2400" b="1" dirty="0" smtClean="0"/>
            </a:br>
            <a:r>
              <a:rPr lang="ru-RU" sz="2400" b="1" dirty="0" smtClean="0"/>
              <a:t>Носик — остренький, </a:t>
            </a:r>
            <a:br>
              <a:rPr lang="ru-RU" sz="2400" b="1" dirty="0" smtClean="0"/>
            </a:br>
            <a:r>
              <a:rPr lang="ru-RU" sz="2400" b="1" dirty="0" smtClean="0"/>
              <a:t>Бочок — пестренький, </a:t>
            </a:r>
            <a:br>
              <a:rPr lang="ru-RU" sz="2400" b="1" dirty="0" smtClean="0"/>
            </a:br>
            <a:r>
              <a:rPr lang="ru-RU" sz="2400" b="1" dirty="0" smtClean="0"/>
              <a:t>Перья — тонкие, </a:t>
            </a:r>
            <a:br>
              <a:rPr lang="ru-RU" sz="2400" b="1" dirty="0" smtClean="0"/>
            </a:br>
            <a:r>
              <a:rPr lang="ru-RU" sz="2400" b="1" dirty="0" smtClean="0"/>
              <a:t>Песни — звонкие: </a:t>
            </a:r>
            <a:br>
              <a:rPr lang="ru-RU" sz="2400" b="1" dirty="0" smtClean="0"/>
            </a:br>
            <a:r>
              <a:rPr lang="ru-RU" sz="2400" b="1" dirty="0" smtClean="0"/>
              <a:t>Летом распеваются, </a:t>
            </a:r>
            <a:br>
              <a:rPr lang="ru-RU" sz="2400" b="1" dirty="0" smtClean="0"/>
            </a:br>
            <a:r>
              <a:rPr lang="ru-RU" sz="2400" b="1" dirty="0" smtClean="0"/>
              <a:t>Зимой забываются.</a:t>
            </a:r>
            <a:r>
              <a:rPr lang="ru-RU" sz="2400" b="1" dirty="0" smtClean="0">
                <a:solidFill>
                  <a:srgbClr val="FFC000"/>
                </a:solidFill>
              </a:rPr>
              <a:t/>
            </a:r>
            <a:br>
              <a:rPr lang="ru-RU" sz="2400" b="1" dirty="0" smtClean="0">
                <a:solidFill>
                  <a:srgbClr val="FFC000"/>
                </a:solidFill>
              </a:rPr>
            </a:br>
            <a:r>
              <a:rPr lang="ru-RU" sz="2400" b="1" dirty="0" smtClean="0">
                <a:solidFill>
                  <a:srgbClr val="FFC000"/>
                </a:solidFill>
              </a:rPr>
              <a:t>  </a:t>
            </a:r>
            <a:endParaRPr lang="ru-RU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img-fotki.yandex.ru/get/3314/yl333.2d/0_2ba56_54ba0f64_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3448049"/>
            <a:ext cx="4762500" cy="3409951"/>
          </a:xfrm>
          <a:prstGeom prst="rect">
            <a:avLst/>
          </a:prstGeom>
          <a:noFill/>
        </p:spPr>
      </p:pic>
      <p:pic>
        <p:nvPicPr>
          <p:cNvPr id="47108" name="Picture 4" descr="http://img-fotki.yandex.ru/get/41/yl333.27/0_176f2_df5df5d2_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762500" cy="344805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929190" y="357166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Это старый наш знакомый:</a:t>
            </a:r>
            <a:br>
              <a:rPr lang="ru-RU" sz="2400" b="1" dirty="0" smtClean="0"/>
            </a:br>
            <a:r>
              <a:rPr lang="ru-RU" sz="2400" b="1" dirty="0" smtClean="0"/>
              <a:t>Он живет на крыше дома –</a:t>
            </a:r>
            <a:br>
              <a:rPr lang="ru-RU" sz="2400" b="1" dirty="0" smtClean="0"/>
            </a:br>
            <a:r>
              <a:rPr lang="ru-RU" sz="2400" b="1" dirty="0" smtClean="0"/>
              <a:t>Длинноногий, длинноносый,</a:t>
            </a:r>
            <a:br>
              <a:rPr lang="ru-RU" sz="2400" b="1" dirty="0" smtClean="0"/>
            </a:br>
            <a:r>
              <a:rPr lang="ru-RU" sz="2400" b="1" dirty="0" smtClean="0"/>
              <a:t>Длинношеий, безголосый.</a:t>
            </a:r>
            <a:br>
              <a:rPr lang="ru-RU" sz="2400" b="1" dirty="0" smtClean="0"/>
            </a:br>
            <a:r>
              <a:rPr lang="ru-RU" sz="2400" b="1" dirty="0" smtClean="0"/>
              <a:t>Он летает на охоту</a:t>
            </a:r>
            <a:br>
              <a:rPr lang="ru-RU" sz="2400" b="1" dirty="0" smtClean="0"/>
            </a:br>
            <a:r>
              <a:rPr lang="ru-RU" sz="2400" b="1" dirty="0" smtClean="0"/>
              <a:t>За лягушками к болоту. </a:t>
            </a: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214414" y="4214818"/>
            <a:ext cx="20185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u="sng" dirty="0" smtClean="0"/>
              <a:t>Аист</a:t>
            </a:r>
            <a:endParaRPr lang="ru-RU" sz="60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zoometod.narod.ru/mal/foto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500042"/>
            <a:ext cx="4286250" cy="3152775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28596" y="357166"/>
            <a:ext cx="39032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u="sng" dirty="0" smtClean="0"/>
              <a:t>Лебедь - шипун</a:t>
            </a:r>
            <a:endParaRPr lang="ru-RU" sz="4000" u="sng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3929066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/>
              <a:t>Стая птиц белее мела</a:t>
            </a:r>
            <a:br>
              <a:rPr lang="ru-RU" sz="2800" b="1" dirty="0" smtClean="0"/>
            </a:br>
            <a:r>
              <a:rPr lang="ru-RU" sz="2800" b="1" dirty="0" smtClean="0"/>
              <a:t>Отдохнуть на пруд присела,</a:t>
            </a:r>
            <a:br>
              <a:rPr lang="ru-RU" sz="2800" b="1" dirty="0" smtClean="0"/>
            </a:br>
            <a:r>
              <a:rPr lang="ru-RU" sz="2800" b="1" dirty="0" smtClean="0"/>
              <a:t>Дивно видеть на воде</a:t>
            </a:r>
            <a:br>
              <a:rPr lang="ru-RU" sz="2800" b="1" dirty="0" smtClean="0"/>
            </a:br>
            <a:r>
              <a:rPr lang="ru-RU" sz="2800" b="1" dirty="0" smtClean="0"/>
              <a:t>Грациозных лебедей!</a:t>
            </a:r>
            <a:br>
              <a:rPr lang="ru-RU" sz="2800" b="1" dirty="0" smtClean="0"/>
            </a:br>
            <a:r>
              <a:rPr lang="ru-RU" sz="2800" b="1" dirty="0" smtClean="0"/>
              <a:t/>
            </a:r>
            <a:br>
              <a:rPr lang="ru-RU" sz="2800" b="1" dirty="0" smtClean="0"/>
            </a:b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zoometod.narod.ru/mal/foto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2857496"/>
            <a:ext cx="2933700" cy="319087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14348" y="642918"/>
            <a:ext cx="25437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u="sng" dirty="0" smtClean="0"/>
              <a:t>Серый гусь</a:t>
            </a:r>
            <a:endParaRPr lang="ru-RU" sz="3200" b="1" u="sng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72000" y="0"/>
            <a:ext cx="4572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/>
              <a:t>На зеленую полянку,</a:t>
            </a:r>
            <a:br>
              <a:rPr lang="ru-RU" sz="2800" b="1" dirty="0" smtClean="0"/>
            </a:br>
            <a:r>
              <a:rPr lang="ru-RU" sz="2800" b="1" dirty="0" smtClean="0"/>
              <a:t>Не спеша идут вразвалку,</a:t>
            </a:r>
            <a:br>
              <a:rPr lang="ru-RU" sz="2800" b="1" dirty="0" smtClean="0"/>
            </a:br>
            <a:r>
              <a:rPr lang="ru-RU" sz="2800" b="1" dirty="0" smtClean="0"/>
              <a:t>Это, знаем наизусть:</a:t>
            </a:r>
            <a:br>
              <a:rPr lang="ru-RU" sz="2800" b="1" dirty="0" smtClean="0"/>
            </a:br>
            <a:r>
              <a:rPr lang="ru-RU" sz="2800" b="1" dirty="0" smtClean="0"/>
              <a:t>Серый гусь и белый гусь.</a:t>
            </a:r>
            <a:br>
              <a:rPr lang="ru-RU" sz="2800" b="1" dirty="0" smtClean="0"/>
            </a:br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2571744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/>
              <a:t>Он имеет грозный вид,</a:t>
            </a:r>
            <a:br>
              <a:rPr lang="ru-RU" sz="2800" b="1" dirty="0" smtClean="0"/>
            </a:br>
            <a:r>
              <a:rPr lang="ru-RU" sz="2800" b="1" dirty="0" smtClean="0"/>
              <a:t>Тянет шею и шипит.</a:t>
            </a:r>
            <a:br>
              <a:rPr lang="ru-RU" sz="2800" b="1" dirty="0" smtClean="0"/>
            </a:br>
            <a:r>
              <a:rPr lang="ru-RU" sz="2800" b="1" dirty="0" smtClean="0"/>
              <a:t>Я боюсь его невольно –</a:t>
            </a:r>
            <a:br>
              <a:rPr lang="ru-RU" sz="2800" b="1" dirty="0" smtClean="0"/>
            </a:br>
            <a:r>
              <a:rPr lang="ru-RU" sz="2800" b="1" dirty="0" smtClean="0"/>
              <a:t>Он щипается так больно!</a:t>
            </a:r>
            <a:br>
              <a:rPr lang="ru-RU" sz="2800" b="1" dirty="0" smtClean="0"/>
            </a:br>
            <a:r>
              <a:rPr lang="ru-RU" sz="2800" b="1" dirty="0" smtClean="0"/>
              <a:t>Я лучше мимо пробегусь,</a:t>
            </a:r>
            <a:br>
              <a:rPr lang="ru-RU" sz="2800" b="1" dirty="0" smtClean="0"/>
            </a:br>
            <a:r>
              <a:rPr lang="ru-RU" sz="2800" b="1" dirty="0" smtClean="0"/>
              <a:t>И не догонит меня … 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zoometod.narod.ru/mal/foto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85728"/>
            <a:ext cx="4086225" cy="306705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85852" y="642918"/>
            <a:ext cx="19537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Кряква</a:t>
            </a:r>
            <a:endParaRPr lang="ru-RU" sz="4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3714752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Она так плавает, ныряет!</a:t>
            </a:r>
            <a:br>
              <a:rPr lang="ru-RU" sz="2400" b="1" dirty="0" smtClean="0"/>
            </a:br>
            <a:r>
              <a:rPr lang="ru-RU" sz="2400" b="1" dirty="0" smtClean="0"/>
              <a:t>Меня как будто проверяет:</a:t>
            </a:r>
            <a:br>
              <a:rPr lang="ru-RU" sz="2400" b="1" dirty="0" smtClean="0"/>
            </a:br>
            <a:r>
              <a:rPr lang="ru-RU" sz="2400" b="1" dirty="0" smtClean="0"/>
              <a:t>Смогу ли я проделать так.</a:t>
            </a:r>
            <a:br>
              <a:rPr lang="ru-RU" sz="2400" b="1" dirty="0" smtClean="0"/>
            </a:br>
            <a:r>
              <a:rPr lang="ru-RU" sz="2400" b="1" dirty="0" smtClean="0"/>
              <a:t>Себе сознаюсь, что – никак.</a:t>
            </a:r>
            <a:br>
              <a:rPr lang="ru-RU" sz="2400" b="1" dirty="0" smtClean="0"/>
            </a:br>
            <a:r>
              <a:rPr lang="ru-RU" sz="2400" b="1" dirty="0" smtClean="0"/>
              <a:t>Так плавать, ну совсем не шутка,</a:t>
            </a:r>
            <a:br>
              <a:rPr lang="ru-RU" sz="2400" b="1" dirty="0" smtClean="0"/>
            </a:br>
            <a:r>
              <a:rPr lang="ru-RU" sz="2400" b="1" dirty="0" smtClean="0"/>
              <a:t>Но всё проделать сможет … 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mg-fotki.yandex.ru/get/4302/tringaa.c/0_3dbf6_ed82873f_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571875"/>
          </a:xfrm>
          <a:prstGeom prst="rect">
            <a:avLst/>
          </a:prstGeom>
          <a:noFill/>
        </p:spPr>
      </p:pic>
      <p:pic>
        <p:nvPicPr>
          <p:cNvPr id="4" name="Picture 2" descr="http://img-fotki.yandex.ru/get/3810/tringaa.a/0_39f78_dd667571_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0" y="3352800"/>
            <a:ext cx="4762500" cy="3505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3687901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 smtClean="0"/>
              <a:t>Птичка хвостиком трясет: </a:t>
            </a:r>
            <a:br>
              <a:rPr lang="ru-RU" sz="2000" b="1" dirty="0" smtClean="0"/>
            </a:br>
            <a:r>
              <a:rPr lang="ru-RU" sz="2000" b="1" dirty="0" smtClean="0"/>
              <a:t>«Берегись, лесной народ! </a:t>
            </a:r>
            <a:br>
              <a:rPr lang="ru-RU" sz="2000" b="1" dirty="0" smtClean="0"/>
            </a:br>
            <a:r>
              <a:rPr lang="ru-RU" sz="2000" b="1" dirty="0" smtClean="0"/>
              <a:t>Вижу в небе ястребка – </a:t>
            </a:r>
            <a:br>
              <a:rPr lang="ru-RU" sz="2000" b="1" dirty="0" smtClean="0"/>
            </a:br>
            <a:r>
              <a:rPr lang="ru-RU" sz="2000" b="1" dirty="0" smtClean="0"/>
              <a:t>Нападет исподтишка!» </a:t>
            </a:r>
            <a:br>
              <a:rPr lang="ru-RU" sz="2000" b="1" dirty="0" smtClean="0"/>
            </a:br>
            <a:r>
              <a:rPr lang="ru-RU" sz="2000" b="1" dirty="0" smtClean="0"/>
              <a:t>Крик, а может, всхлип </a:t>
            </a:r>
            <a:br>
              <a:rPr lang="ru-RU" sz="2000" b="1" dirty="0" smtClean="0"/>
            </a:br>
            <a:r>
              <a:rPr lang="ru-RU" sz="2000" b="1" dirty="0" smtClean="0"/>
              <a:t>Радостный: «</a:t>
            </a:r>
            <a:r>
              <a:rPr lang="ru-RU" sz="2000" b="1" dirty="0" err="1" smtClean="0"/>
              <a:t>Цилипп-цилипп</a:t>
            </a:r>
            <a:r>
              <a:rPr lang="ru-RU" sz="2000" b="1" dirty="0" smtClean="0"/>
              <a:t>!» </a:t>
            </a:r>
            <a:br>
              <a:rPr lang="ru-RU" sz="2000" b="1" dirty="0" smtClean="0"/>
            </a:br>
            <a:r>
              <a:rPr lang="ru-RU" sz="2000" b="1" dirty="0" smtClean="0"/>
              <a:t>Всех друзей предупредит, </a:t>
            </a:r>
            <a:br>
              <a:rPr lang="ru-RU" sz="2000" b="1" dirty="0" smtClean="0"/>
            </a:br>
            <a:r>
              <a:rPr lang="ru-RU" sz="2000" b="1" dirty="0" smtClean="0"/>
              <a:t>И на речку полетит.</a:t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endParaRPr lang="ru-RU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072198" y="1071546"/>
            <a:ext cx="21380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u="sng" dirty="0" smtClean="0"/>
              <a:t>Трясогузка</a:t>
            </a:r>
            <a:endParaRPr lang="ru-RU" sz="28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g-fotki.yandex.ru/get/4010/tringaa.5/0_34d0b_84b358bd_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214290"/>
            <a:ext cx="3600450" cy="47625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42910" y="3429000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/>
              <a:t>Птицам этим очень рады,</a:t>
            </a:r>
            <a:br>
              <a:rPr lang="ru-RU" sz="2800" b="1" dirty="0" smtClean="0"/>
            </a:br>
            <a:r>
              <a:rPr lang="ru-RU" sz="2800" b="1" dirty="0" smtClean="0"/>
              <a:t>Прячь, зима, свои наряды!</a:t>
            </a:r>
            <a:br>
              <a:rPr lang="ru-RU" sz="2800" b="1" dirty="0" smtClean="0"/>
            </a:br>
            <a:r>
              <a:rPr lang="ru-RU" sz="2800" b="1" dirty="0" smtClean="0"/>
              <a:t>Даже маленький ручей</a:t>
            </a:r>
            <a:br>
              <a:rPr lang="ru-RU" sz="2800" b="1" dirty="0" smtClean="0"/>
            </a:br>
            <a:r>
              <a:rPr lang="ru-RU" sz="2800" b="1" dirty="0" smtClean="0"/>
              <a:t>Рад приветствовать грачей.</a:t>
            </a:r>
            <a:br>
              <a:rPr lang="ru-RU" sz="2800" b="1" dirty="0" smtClean="0"/>
            </a:b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0034" y="78579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Всех перелетных птиц черней,</a:t>
            </a:r>
            <a:br>
              <a:rPr lang="ru-RU" sz="2400" b="1" dirty="0" smtClean="0"/>
            </a:br>
            <a:r>
              <a:rPr lang="ru-RU" sz="2400" b="1" dirty="0" smtClean="0"/>
              <a:t>чистит пашню от червей.</a:t>
            </a:r>
            <a:br>
              <a:rPr lang="ru-RU" sz="2400" b="1" dirty="0" smtClean="0"/>
            </a:br>
            <a:endParaRPr lang="ru-RU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429388" y="5286388"/>
            <a:ext cx="13385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u="sng" dirty="0" smtClean="0"/>
              <a:t>Грач</a:t>
            </a:r>
            <a:endParaRPr lang="ru-RU" sz="40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Картинка 3 из 16098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2857496"/>
            <a:ext cx="5067300" cy="3810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4572000" cy="329320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600" b="1" dirty="0" smtClean="0"/>
              <a:t>Я при виде золотисто-жёлтой птицы</a:t>
            </a:r>
            <a:br>
              <a:rPr lang="ru-RU" sz="1600" b="1" dirty="0" smtClean="0"/>
            </a:br>
            <a:r>
              <a:rPr lang="ru-RU" sz="1600" b="1" dirty="0" smtClean="0"/>
              <a:t>Замираю в восхищённом </a:t>
            </a:r>
            <a:r>
              <a:rPr lang="ru-RU" sz="1600" b="1" dirty="0" err="1" smtClean="0"/>
              <a:t>умиленьи</a:t>
            </a:r>
            <a:r>
              <a:rPr lang="ru-RU" sz="1600" b="1" dirty="0" smtClean="0"/>
              <a:t>…</a:t>
            </a:r>
            <a:br>
              <a:rPr lang="ru-RU" sz="1600" b="1" dirty="0" smtClean="0"/>
            </a:br>
            <a:r>
              <a:rPr lang="ru-RU" sz="1600" b="1" dirty="0" smtClean="0"/>
              <a:t>Это – иволга!.. Красива, как царица!</a:t>
            </a:r>
            <a:br>
              <a:rPr lang="ru-RU" sz="1600" b="1" dirty="0" smtClean="0"/>
            </a:br>
            <a:r>
              <a:rPr lang="ru-RU" sz="1600" b="1" dirty="0" smtClean="0"/>
              <a:t>Перед нею преклоняю я колени.</a:t>
            </a:r>
            <a:br>
              <a:rPr lang="ru-RU" sz="1600" b="1" dirty="0" smtClean="0"/>
            </a:br>
            <a:r>
              <a:rPr lang="ru-RU" sz="1600" b="1" dirty="0" smtClean="0"/>
              <a:t>Встретишь – времени на это не жалей ты,</a:t>
            </a:r>
            <a:br>
              <a:rPr lang="ru-RU" sz="1600" b="1" dirty="0" smtClean="0"/>
            </a:br>
            <a:r>
              <a:rPr lang="ru-RU" sz="1600" b="1" dirty="0" smtClean="0"/>
              <a:t>Посиди, послушай пение немножко:</a:t>
            </a:r>
            <a:br>
              <a:rPr lang="ru-RU" sz="1600" b="1" dirty="0" smtClean="0"/>
            </a:br>
            <a:r>
              <a:rPr lang="ru-RU" sz="1600" b="1" dirty="0" smtClean="0"/>
              <a:t>То тревожно засвистит пастушьей флейтой,</a:t>
            </a:r>
            <a:br>
              <a:rPr lang="ru-RU" sz="1600" b="1" dirty="0" smtClean="0"/>
            </a:br>
            <a:r>
              <a:rPr lang="ru-RU" sz="1600" b="1" dirty="0" smtClean="0"/>
              <a:t>То мяукнет, как рассерженная кошка…</a:t>
            </a:r>
            <a:br>
              <a:rPr lang="ru-RU" sz="1600" b="1" dirty="0" smtClean="0"/>
            </a:br>
            <a:r>
              <a:rPr lang="ru-RU" sz="1600" b="1" dirty="0" smtClean="0"/>
              <a:t>Песню иволги словами не расскажешь,</a:t>
            </a:r>
            <a:br>
              <a:rPr lang="ru-RU" sz="1600" b="1" dirty="0" smtClean="0"/>
            </a:br>
            <a:r>
              <a:rPr lang="ru-RU" sz="1600" b="1" dirty="0" smtClean="0"/>
              <a:t>Как строфу в </a:t>
            </a:r>
            <a:r>
              <a:rPr lang="ru-RU" sz="1600" b="1" dirty="0" err="1" smtClean="0"/>
              <a:t>стихотвореньи</a:t>
            </a:r>
            <a:r>
              <a:rPr lang="ru-RU" sz="1600" b="1" dirty="0" smtClean="0"/>
              <a:t> поэтессы…</a:t>
            </a:r>
            <a:br>
              <a:rPr lang="ru-RU" sz="1600" b="1" dirty="0" smtClean="0"/>
            </a:br>
            <a:r>
              <a:rPr lang="ru-RU" sz="1600" b="1" dirty="0" smtClean="0"/>
              <a:t>Только – самая тяжелая поклажа</a:t>
            </a:r>
            <a:br>
              <a:rPr lang="ru-RU" sz="1600" b="1" dirty="0" smtClean="0"/>
            </a:br>
            <a:r>
              <a:rPr lang="ru-RU" sz="1600" b="1" dirty="0" smtClean="0"/>
              <a:t>Лёгкой кажется при выходе из леса…</a:t>
            </a:r>
            <a:endParaRPr lang="ru-RU" sz="1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72132" y="357166"/>
            <a:ext cx="261892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u="sng" dirty="0" smtClean="0"/>
          </a:p>
          <a:p>
            <a:r>
              <a:rPr lang="ru-RU" sz="5400" b="1" u="sng" dirty="0" smtClean="0"/>
              <a:t>Иволга</a:t>
            </a:r>
            <a:endParaRPr lang="ru-RU" sz="54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g-fotki.yandex.ru/get/4311/tringaa.b/0_3ace9_3320601d_L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3667126"/>
          </a:xfrm>
          <a:prstGeom prst="rect">
            <a:avLst/>
          </a:prstGeom>
          <a:noFill/>
        </p:spPr>
      </p:pic>
      <p:pic>
        <p:nvPicPr>
          <p:cNvPr id="22532" name="Picture 4" descr="http://img-fotki.yandex.ru/get/3809/tringaa.9/0_39d8d_98b936a5_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162299"/>
            <a:ext cx="4762500" cy="369570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857752" y="400050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/>
              <a:t>В голубенькой шапке, бурой сорочке, </a:t>
            </a:r>
          </a:p>
          <a:p>
            <a:pPr algn="ctr"/>
            <a:r>
              <a:rPr lang="ru-RU" b="1" dirty="0" smtClean="0"/>
              <a:t>В саду, где набухли на яблоньке почки,</a:t>
            </a:r>
          </a:p>
          <a:p>
            <a:pPr algn="ctr"/>
            <a:r>
              <a:rPr lang="ru-RU" b="1" dirty="0" smtClean="0"/>
              <a:t>Он ежится, зябнет на ветке росистой. </a:t>
            </a:r>
          </a:p>
          <a:p>
            <a:pPr algn="ctr"/>
            <a:r>
              <a:rPr lang="ru-RU" b="1" dirty="0" smtClean="0"/>
              <a:t>Но песни не бросит певец голосистый,</a:t>
            </a:r>
          </a:p>
          <a:p>
            <a:pPr algn="ctr"/>
            <a:r>
              <a:rPr lang="ru-RU" b="1" dirty="0" smtClean="0"/>
              <a:t>На яблоньке звонко поет, не смолкая, </a:t>
            </a:r>
          </a:p>
          <a:p>
            <a:pPr algn="ctr"/>
            <a:r>
              <a:rPr lang="ru-RU" b="1" dirty="0" smtClean="0"/>
              <a:t>Встречая зарю долгожданного мая.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42844" y="500042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/>
              <a:t>Зяблик : - </a:t>
            </a:r>
            <a:r>
              <a:rPr lang="ru-RU" sz="2000" b="1" dirty="0" err="1" smtClean="0"/>
              <a:t>Пинь</a:t>
            </a:r>
            <a:r>
              <a:rPr lang="ru-RU" sz="2000" b="1" dirty="0" smtClean="0"/>
              <a:t>! </a:t>
            </a:r>
            <a:r>
              <a:rPr lang="ru-RU" sz="2000" b="1" dirty="0" err="1" smtClean="0"/>
              <a:t>Пинь</a:t>
            </a:r>
            <a:r>
              <a:rPr lang="ru-RU" sz="2000" b="1" dirty="0" smtClean="0"/>
              <a:t>! </a:t>
            </a:r>
            <a:r>
              <a:rPr lang="ru-RU" sz="2000" b="1" dirty="0" err="1" smtClean="0"/>
              <a:t>Пинь</a:t>
            </a:r>
            <a:r>
              <a:rPr lang="ru-RU" sz="2000" b="1" dirty="0" smtClean="0"/>
              <a:t>!</a:t>
            </a:r>
            <a:br>
              <a:rPr lang="ru-RU" sz="2000" b="1" dirty="0" smtClean="0"/>
            </a:br>
            <a:r>
              <a:rPr lang="ru-RU" sz="2000" b="1" dirty="0" smtClean="0"/>
              <a:t>Шубу скинь! Скинь! Скинь! -</a:t>
            </a:r>
            <a:br>
              <a:rPr lang="ru-RU" sz="2000" b="1" dirty="0" smtClean="0"/>
            </a:br>
            <a:r>
              <a:rPr lang="ru-RU" sz="2000" b="1" dirty="0" smtClean="0"/>
              <a:t>Зяблик распелся - </a:t>
            </a:r>
            <a:br>
              <a:rPr lang="ru-RU" sz="2000" b="1" dirty="0" smtClean="0"/>
            </a:br>
            <a:r>
              <a:rPr lang="ru-RU" sz="2000" b="1" dirty="0" smtClean="0"/>
              <a:t>Зяблик согрелся! </a:t>
            </a:r>
            <a:br>
              <a:rPr lang="ru-RU" sz="2000" b="1" dirty="0" smtClean="0"/>
            </a:br>
            <a:endParaRPr lang="ru-RU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Картинка 2 из 640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28604"/>
            <a:ext cx="4848225" cy="3810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928926" y="4500570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Все понять я не могу,</a:t>
            </a:r>
            <a:br>
              <a:rPr lang="ru-RU" sz="2400" b="1" dirty="0" smtClean="0"/>
            </a:br>
            <a:r>
              <a:rPr lang="ru-RU" sz="2400" b="1" dirty="0" smtClean="0"/>
              <a:t>Там и тут звучит: Ку-ку.</a:t>
            </a:r>
            <a:br>
              <a:rPr lang="ru-RU" sz="2400" b="1" dirty="0" smtClean="0"/>
            </a:br>
            <a:r>
              <a:rPr lang="ru-RU" sz="2400" b="1" dirty="0" smtClean="0"/>
              <a:t>Лес прошел я до опушки,</a:t>
            </a:r>
            <a:br>
              <a:rPr lang="ru-RU" sz="2400" b="1" dirty="0" smtClean="0"/>
            </a:br>
            <a:r>
              <a:rPr lang="ru-RU" sz="2400" b="1" dirty="0" smtClean="0"/>
              <a:t>Где ж ты спряталась, кукушка?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500694" y="164305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Кто на елке, на суку</a:t>
            </a:r>
            <a:br>
              <a:rPr lang="ru-RU" sz="2400" b="1" dirty="0" smtClean="0"/>
            </a:br>
            <a:r>
              <a:rPr lang="ru-RU" sz="2400" b="1" dirty="0" smtClean="0"/>
              <a:t>Счет ведет: ку-ку, ку-ку?</a:t>
            </a:r>
            <a:br>
              <a:rPr lang="ru-RU" sz="2400" b="1" dirty="0" smtClean="0"/>
            </a:br>
            <a:r>
              <a:rPr lang="ru-RU" sz="2400" b="1" dirty="0" smtClean="0"/>
              <a:t>(Кукушка)</a:t>
            </a:r>
            <a:br>
              <a:rPr lang="ru-RU" sz="2400" b="1" dirty="0" smtClean="0"/>
            </a:br>
            <a:endParaRPr lang="ru-RU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357950" y="428604"/>
            <a:ext cx="18694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u="sng" dirty="0" smtClean="0"/>
              <a:t>Кукушка</a:t>
            </a:r>
            <a:endParaRPr lang="ru-RU" sz="32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71670" y="4549676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Под закат багровый солнца</a:t>
            </a:r>
            <a:br>
              <a:rPr lang="ru-RU" sz="2400" b="1" dirty="0" smtClean="0"/>
            </a:br>
            <a:r>
              <a:rPr lang="ru-RU" sz="2400" b="1" dirty="0" smtClean="0"/>
              <a:t>Трелью звонкой песня льется.</a:t>
            </a:r>
            <a:br>
              <a:rPr lang="ru-RU" sz="2400" b="1" dirty="0" smtClean="0"/>
            </a:br>
            <a:r>
              <a:rPr lang="ru-RU" sz="2400" b="1" dirty="0" smtClean="0"/>
              <a:t>А певец среди ветвей — Голосистый соловей.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b="1" dirty="0"/>
          </a:p>
        </p:txBody>
      </p:sp>
      <p:pic>
        <p:nvPicPr>
          <p:cNvPr id="2050" name="Picture 2" descr="Картинка 3 из 640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7166"/>
            <a:ext cx="2990850" cy="3810000"/>
          </a:xfrm>
          <a:prstGeom prst="rect">
            <a:avLst/>
          </a:prstGeom>
          <a:noFill/>
        </p:spPr>
      </p:pic>
      <p:pic>
        <p:nvPicPr>
          <p:cNvPr id="2052" name="Picture 4" descr="Картинка 7 из 64000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357166"/>
            <a:ext cx="5076825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Картинка 1 из 648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175" y="3048000"/>
            <a:ext cx="5076825" cy="3810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42910" y="4786322"/>
            <a:ext cx="29655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u="sng" dirty="0" smtClean="0"/>
              <a:t>Мухоловка</a:t>
            </a:r>
            <a:endParaRPr lang="ru-RU" sz="4000" b="1" u="sng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00628" y="642918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/>
              <a:t>Как ртуть подвижна мухоловка, </a:t>
            </a:r>
            <a:br>
              <a:rPr lang="ru-RU" sz="2000" b="1" dirty="0" smtClean="0"/>
            </a:br>
            <a:r>
              <a:rPr lang="ru-RU" sz="2000" b="1" dirty="0" smtClean="0"/>
              <a:t>Съедает насекомых ловко: </a:t>
            </a:r>
            <a:br>
              <a:rPr lang="ru-RU" sz="2000" b="1" dirty="0" smtClean="0"/>
            </a:br>
            <a:r>
              <a:rPr lang="ru-RU" sz="2000" b="1" dirty="0" smtClean="0"/>
              <a:t>Летит стрелою, взгляд остер – </a:t>
            </a:r>
            <a:br>
              <a:rPr lang="ru-RU" sz="2000" b="1" dirty="0" smtClean="0"/>
            </a:br>
            <a:r>
              <a:rPr lang="ru-RU" sz="2000" b="1" dirty="0" smtClean="0"/>
              <a:t>Поберегись, мушиный хор!</a:t>
            </a:r>
            <a:br>
              <a:rPr lang="ru-RU" sz="2000" b="1" dirty="0" smtClean="0"/>
            </a:br>
            <a:endParaRPr lang="ru-RU" sz="2000" b="1" dirty="0"/>
          </a:p>
        </p:txBody>
      </p:sp>
      <p:pic>
        <p:nvPicPr>
          <p:cNvPr id="1026" name="Picture 2" descr="Картинка 36 из 6212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076825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357422" y="142852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Сколотили мы скворечник</a:t>
            </a:r>
            <a:br>
              <a:rPr lang="ru-RU" sz="2400" b="1" dirty="0" smtClean="0"/>
            </a:br>
            <a:r>
              <a:rPr lang="ru-RU" sz="2400" b="1" dirty="0" smtClean="0"/>
              <a:t>Птицам, мы должны беречь их.</a:t>
            </a:r>
            <a:br>
              <a:rPr lang="ru-RU" sz="2400" b="1" dirty="0" smtClean="0"/>
            </a:br>
            <a:r>
              <a:rPr lang="ru-RU" sz="2400" b="1" dirty="0" smtClean="0"/>
              <a:t>Ну когда же наконец,</a:t>
            </a:r>
            <a:br>
              <a:rPr lang="ru-RU" sz="2400" b="1" dirty="0" smtClean="0"/>
            </a:br>
            <a:r>
              <a:rPr lang="ru-RU" sz="2400" b="1" dirty="0" smtClean="0"/>
              <a:t>В нем поселится скворец?</a:t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b="1" dirty="0"/>
          </a:p>
        </p:txBody>
      </p:sp>
      <p:pic>
        <p:nvPicPr>
          <p:cNvPr id="65538" name="Picture 2" descr="Картинка 2 из 2875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2857496"/>
            <a:ext cx="5076825" cy="3810000"/>
          </a:xfrm>
          <a:prstGeom prst="rect">
            <a:avLst/>
          </a:prstGeom>
          <a:noFill/>
        </p:spPr>
      </p:pic>
      <p:pic>
        <p:nvPicPr>
          <p:cNvPr id="65540" name="Picture 4" descr="Картинка 6 из 28754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2857496"/>
            <a:ext cx="3648075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302359"/>
            <a:ext cx="871543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Прилетели птицы:</a:t>
            </a:r>
            <a:br>
              <a:rPr lang="ru-RU" sz="2000" b="1" dirty="0" smtClean="0"/>
            </a:br>
            <a:r>
              <a:rPr lang="ru-RU" sz="2000" b="1" dirty="0" smtClean="0"/>
              <a:t>голуби, синицы,</a:t>
            </a:r>
            <a:br>
              <a:rPr lang="ru-RU" sz="2000" b="1" dirty="0" smtClean="0"/>
            </a:br>
            <a:r>
              <a:rPr lang="ru-RU" sz="2000" b="1" dirty="0" smtClean="0"/>
              <a:t>мухи и стрижи.</a:t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голуби, синицы,</a:t>
            </a:r>
            <a:br>
              <a:rPr lang="ru-RU" sz="2000" b="1" dirty="0" smtClean="0"/>
            </a:br>
            <a:r>
              <a:rPr lang="ru-RU" sz="2000" b="1" dirty="0" smtClean="0"/>
              <a:t>аисты, вороны,</a:t>
            </a:r>
            <a:br>
              <a:rPr lang="ru-RU" sz="2000" b="1" dirty="0" smtClean="0"/>
            </a:br>
            <a:r>
              <a:rPr lang="ru-RU" sz="2000" b="1" dirty="0" smtClean="0"/>
              <a:t>галки, макароны.</a:t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голуби, куницы.</a:t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голуби, синицы,</a:t>
            </a:r>
            <a:br>
              <a:rPr lang="ru-RU" sz="2000" b="1" dirty="0" smtClean="0"/>
            </a:br>
            <a:r>
              <a:rPr lang="ru-RU" sz="2000" b="1" dirty="0" smtClean="0"/>
              <a:t>чибисы, чижи,</a:t>
            </a:r>
            <a:br>
              <a:rPr lang="ru-RU" sz="2000" b="1" dirty="0" smtClean="0"/>
            </a:br>
            <a:r>
              <a:rPr lang="ru-RU" sz="2000" b="1" dirty="0" smtClean="0"/>
              <a:t>галки и стрижи,</a:t>
            </a:r>
            <a:br>
              <a:rPr lang="ru-RU" sz="2000" b="1" dirty="0" smtClean="0"/>
            </a:br>
            <a:r>
              <a:rPr lang="ru-RU" sz="2000" b="1" dirty="0" smtClean="0"/>
              <a:t>комары, кукушки.</a:t>
            </a:r>
            <a:br>
              <a:rPr lang="ru-RU" sz="2000" b="1" dirty="0" smtClean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/>
              <a:t>голуби, синицы,</a:t>
            </a:r>
            <a:br>
              <a:rPr lang="ru-RU" sz="2000" b="1" dirty="0" smtClean="0"/>
            </a:br>
            <a:r>
              <a:rPr lang="ru-RU" sz="2000" b="1" dirty="0" smtClean="0"/>
              <a:t>галки и стрижи,</a:t>
            </a:r>
            <a:br>
              <a:rPr lang="ru-RU" sz="2000" b="1" dirty="0" smtClean="0"/>
            </a:br>
            <a:r>
              <a:rPr lang="ru-RU" sz="2000" b="1" dirty="0" smtClean="0"/>
              <a:t>чибисы, чижи,</a:t>
            </a:r>
            <a:br>
              <a:rPr lang="ru-RU" sz="2000" b="1" dirty="0" smtClean="0"/>
            </a:br>
            <a:r>
              <a:rPr lang="ru-RU" sz="2000" b="1" dirty="0" smtClean="0"/>
              <a:t>аисты, кукушки,</a:t>
            </a:r>
            <a:br>
              <a:rPr lang="ru-RU" sz="2000" b="1" dirty="0" smtClean="0"/>
            </a:br>
            <a:r>
              <a:rPr lang="ru-RU" sz="2000" b="1" dirty="0" smtClean="0"/>
              <a:t>совы и ватрушки.</a:t>
            </a:r>
            <a:br>
              <a:rPr lang="ru-RU" sz="2000" b="1" dirty="0" smtClean="0"/>
            </a:br>
            <a:endParaRPr lang="ru-RU" sz="2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143372" y="285728"/>
            <a:ext cx="3581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u="sng" dirty="0" smtClean="0"/>
              <a:t>Давай поиграем.</a:t>
            </a:r>
            <a:endParaRPr lang="ru-RU" sz="3200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3 из 331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214290"/>
            <a:ext cx="3790941" cy="3000396"/>
          </a:xfrm>
          <a:prstGeom prst="rect">
            <a:avLst/>
          </a:prstGeom>
          <a:noFill/>
        </p:spPr>
      </p:pic>
      <p:pic>
        <p:nvPicPr>
          <p:cNvPr id="3" name="Picture 2" descr="http://img-fotki.yandex.ru/get/3806/tringaa.a/0_3a0b5_b257cb95_-1-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214291"/>
            <a:ext cx="4500594" cy="3071834"/>
          </a:xfrm>
          <a:prstGeom prst="rect">
            <a:avLst/>
          </a:prstGeom>
          <a:noFill/>
        </p:spPr>
      </p:pic>
      <p:pic>
        <p:nvPicPr>
          <p:cNvPr id="4" name="Picture 2" descr="http://img-fotki.yandex.ru/get/3003/yl333.29/0_1ce5e_cd61ada9_L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3429000"/>
            <a:ext cx="4572032" cy="3243259"/>
          </a:xfrm>
          <a:prstGeom prst="rect">
            <a:avLst/>
          </a:prstGeom>
          <a:noFill/>
        </p:spPr>
      </p:pic>
      <p:pic>
        <p:nvPicPr>
          <p:cNvPr id="5" name="Picture 2" descr="Картинка 3 из 64000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15008" y="3286124"/>
            <a:ext cx="2990850" cy="342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302 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25 из 64000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214290"/>
            <a:ext cx="4433883" cy="3500462"/>
          </a:xfrm>
          <a:prstGeom prst="rect">
            <a:avLst/>
          </a:prstGeom>
          <a:noFill/>
        </p:spPr>
      </p:pic>
      <p:pic>
        <p:nvPicPr>
          <p:cNvPr id="3" name="Picture 4" descr="http://img-fotki.yandex.ru/get/5700/velicula.176/0_4c2a8_8097b47b_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857628"/>
            <a:ext cx="4262498" cy="2786082"/>
          </a:xfrm>
          <a:prstGeom prst="rect">
            <a:avLst/>
          </a:prstGeom>
          <a:noFill/>
        </p:spPr>
      </p:pic>
      <p:pic>
        <p:nvPicPr>
          <p:cNvPr id="4" name="Picture 2" descr="Зарянка - Erithacus rubecula. Фото с сайта http://digiscopingukbirds.homestead.com/Thrushes.html 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428604"/>
            <a:ext cx="1905000" cy="2543175"/>
          </a:xfrm>
          <a:prstGeom prst="rect">
            <a:avLst/>
          </a:prstGeom>
          <a:noFill/>
        </p:spPr>
      </p:pic>
      <p:pic>
        <p:nvPicPr>
          <p:cNvPr id="5" name="Picture 2" descr="http://img-fotki.yandex.ru/get/3307/yl333.2b/0_22772_bea7f793_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57720" y="3857628"/>
            <a:ext cx="4071998" cy="28146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02  E" pathEditMode="relative" ptsTypes="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zoometod.narod.ru/mal/foto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214290"/>
            <a:ext cx="4286250" cy="3152775"/>
          </a:xfrm>
          <a:prstGeom prst="rect">
            <a:avLst/>
          </a:prstGeom>
          <a:noFill/>
        </p:spPr>
      </p:pic>
      <p:pic>
        <p:nvPicPr>
          <p:cNvPr id="4" name="Picture 2" descr="http://zoometod.narod.ru/mal/foto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00438"/>
            <a:ext cx="4086225" cy="3067050"/>
          </a:xfrm>
          <a:prstGeom prst="rect">
            <a:avLst/>
          </a:prstGeom>
          <a:noFill/>
        </p:spPr>
      </p:pic>
      <p:pic>
        <p:nvPicPr>
          <p:cNvPr id="5" name="Picture 2" descr="http://zoometod.narod.ru/mal/foto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42852"/>
            <a:ext cx="2933700" cy="3190876"/>
          </a:xfrm>
          <a:prstGeom prst="rect">
            <a:avLst/>
          </a:prstGeom>
          <a:noFill/>
        </p:spPr>
      </p:pic>
      <p:pic>
        <p:nvPicPr>
          <p:cNvPr id="6" name="Picture 4" descr="Картинка 6 из 28754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3548066"/>
            <a:ext cx="3648075" cy="3167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02  E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1398</TotalTime>
  <Words>202</Words>
  <Application>Microsoft Office PowerPoint</Application>
  <PresentationFormat>Экран (4:3)</PresentationFormat>
  <Paragraphs>45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Владелец</dc:creator>
  <cp:lastModifiedBy>Jurik</cp:lastModifiedBy>
  <cp:revision>149</cp:revision>
  <dcterms:created xsi:type="dcterms:W3CDTF">2010-12-04T11:52:34Z</dcterms:created>
  <dcterms:modified xsi:type="dcterms:W3CDTF">2016-04-03T13:34:50Z</dcterms:modified>
</cp:coreProperties>
</file>