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3" r:id="rId3"/>
    <p:sldId id="264" r:id="rId4"/>
    <p:sldId id="278" r:id="rId5"/>
    <p:sldId id="275" r:id="rId6"/>
    <p:sldId id="276" r:id="rId7"/>
    <p:sldId id="280" r:id="rId8"/>
    <p:sldId id="286" r:id="rId9"/>
    <p:sldId id="282" r:id="rId10"/>
    <p:sldId id="288" r:id="rId11"/>
    <p:sldId id="258" r:id="rId12"/>
    <p:sldId id="259" r:id="rId13"/>
    <p:sldId id="262" r:id="rId14"/>
    <p:sldId id="268" r:id="rId15"/>
    <p:sldId id="272" r:id="rId16"/>
    <p:sldId id="285" r:id="rId17"/>
    <p:sldId id="283" r:id="rId18"/>
    <p:sldId id="274" r:id="rId19"/>
    <p:sldId id="289" r:id="rId20"/>
    <p:sldId id="290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1" d="100"/>
          <a:sy n="81" d="100"/>
        </p:scale>
        <p:origin x="78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0.32</c:v>
                </c:pt>
                <c:pt idx="1">
                  <c:v>0.43</c:v>
                </c:pt>
                <c:pt idx="2" formatCode="General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711884698623199E-3"/>
          <c:y val="6.8873080716198021E-2"/>
          <c:w val="0.94907407407407407"/>
          <c:h val="0.912698412698412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</c:v>
                </c:pt>
                <c:pt idx="1">
                  <c:v>10</c:v>
                </c:pt>
                <c:pt idx="2">
                  <c:v>10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</c:v>
                </c:pt>
                <c:pt idx="1">
                  <c:v>6.5</c:v>
                </c:pt>
                <c:pt idx="2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3927376"/>
        <c:axId val="102813160"/>
      </c:barChart>
      <c:catAx>
        <c:axId val="1039273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02813160"/>
        <c:crosses val="autoZero"/>
        <c:auto val="1"/>
        <c:lblAlgn val="ctr"/>
        <c:lblOffset val="100"/>
        <c:noMultiLvlLbl val="0"/>
      </c:catAx>
      <c:valAx>
        <c:axId val="10281316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03927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b="1" dirty="0"/>
              <a:t>Чтение</a:t>
            </a:r>
            <a:r>
              <a:rPr lang="ru-RU" sz="1600" b="1" baseline="0" dirty="0"/>
              <a:t>                    </a:t>
            </a:r>
            <a:r>
              <a:rPr lang="ru-RU" sz="1600" b="1" baseline="0" dirty="0" smtClean="0"/>
              <a:t>       </a:t>
            </a:r>
            <a:r>
              <a:rPr lang="ru-RU" sz="1600" b="1" baseline="0" dirty="0"/>
              <a:t>Русский язык                     </a:t>
            </a:r>
            <a:r>
              <a:rPr lang="ru-RU" sz="1600" b="1" baseline="0" dirty="0" smtClean="0"/>
              <a:t> Математика</a:t>
            </a:r>
          </a:p>
          <a:p>
            <a:pPr>
              <a:defRPr/>
            </a:pPr>
            <a:r>
              <a:rPr lang="ru-RU" dirty="0" smtClean="0"/>
              <a:t>21%;   36%;</a:t>
            </a:r>
            <a:r>
              <a:rPr lang="ru-RU" baseline="0" dirty="0" smtClean="0"/>
              <a:t>   43%                  29%;   39%;   32%                         25%;   46%   25%</a:t>
            </a:r>
            <a:r>
              <a:rPr lang="ru-RU" dirty="0" smtClean="0"/>
              <a:t>  </a:t>
            </a:r>
            <a:endParaRPr lang="ru-RU" dirty="0"/>
          </a:p>
        </c:rich>
      </c:tx>
      <c:layout>
        <c:manualLayout>
          <c:xMode val="edge"/>
          <c:yMode val="edge"/>
          <c:x val="8.2319679991924091E-2"/>
          <c:y val="5.164182531175115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2.1</c:v>
                </c:pt>
                <c:pt idx="1">
                  <c:v>2.9</c:v>
                </c:pt>
                <c:pt idx="2">
                  <c:v>2.5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3.6</c:v>
                </c:pt>
                <c:pt idx="1">
                  <c:v>3.9</c:v>
                </c:pt>
                <c:pt idx="2">
                  <c:v>4.5999999999999996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4.3</c:v>
                </c:pt>
                <c:pt idx="1">
                  <c:v>3.2</c:v>
                </c:pt>
                <c:pt idx="2">
                  <c:v>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3127936"/>
        <c:axId val="103128328"/>
      </c:barChart>
      <c:catAx>
        <c:axId val="1031279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03128328"/>
        <c:crosses val="autoZero"/>
        <c:auto val="1"/>
        <c:lblAlgn val="ctr"/>
        <c:lblOffset val="100"/>
        <c:noMultiLvlLbl val="0"/>
      </c:catAx>
      <c:valAx>
        <c:axId val="10312832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03127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Реализация дифференцированного подхода в обучении младших школьников.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Учитель начальных классов</a:t>
            </a:r>
          </a:p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БОУ СОШ № 31</a:t>
            </a:r>
          </a:p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Урмакер Татьяна Владимировна</a:t>
            </a: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48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Актуальность темы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sz="3200" dirty="0" smtClean="0"/>
              <a:t>  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Актуальность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данной темы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заключается в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 заказе общества в творческой саморазвивающейся личности, способной реализовать свои индивидуальные личностные запросы, решать проблемы общества.</a:t>
            </a:r>
          </a:p>
          <a:p>
            <a:pPr algn="just">
              <a:buNone/>
            </a:pPr>
            <a:r>
              <a:rPr lang="ru-RU" sz="3200" dirty="0"/>
              <a:t>       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707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Основная </a:t>
            </a:r>
            <a:r>
              <a:rPr lang="ru-RU" b="1" dirty="0" smtClean="0">
                <a:solidFill>
                  <a:srgbClr val="002060"/>
                </a:solidFill>
              </a:rPr>
              <a:t>проблема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pPr algn="just"/>
            <a:r>
              <a:rPr lang="ru-RU" sz="2800" b="1" dirty="0"/>
              <a:t>В первый класс приходят ученики </a:t>
            </a:r>
            <a:r>
              <a:rPr lang="ru-RU" sz="2800" b="1" u="sng" dirty="0"/>
              <a:t>с различным</a:t>
            </a:r>
            <a:r>
              <a:rPr lang="ru-RU" sz="2800" b="1" dirty="0"/>
              <a:t> </a:t>
            </a:r>
            <a:r>
              <a:rPr lang="ru-RU" sz="2800" b="1" u="sng" dirty="0"/>
              <a:t>уровнем</a:t>
            </a:r>
            <a:r>
              <a:rPr lang="ru-RU" sz="2800" b="1" dirty="0"/>
              <a:t> познавательных возможностей и умственной работоспособности.</a:t>
            </a:r>
          </a:p>
          <a:p>
            <a:pPr algn="just"/>
            <a:r>
              <a:rPr lang="ru-RU" sz="2800" b="1" dirty="0"/>
              <a:t> Влияние </a:t>
            </a:r>
            <a:r>
              <a:rPr lang="ru-RU" sz="2800" b="1" u="sng" dirty="0"/>
              <a:t>половых</a:t>
            </a:r>
            <a:r>
              <a:rPr lang="ru-RU" sz="2800" b="1" dirty="0"/>
              <a:t> различий школьников на способность и темп усвоения учебной информации.</a:t>
            </a:r>
          </a:p>
          <a:p>
            <a:pPr algn="just"/>
            <a:r>
              <a:rPr lang="ru-RU" sz="2800" b="1" dirty="0"/>
              <a:t> Состояние  </a:t>
            </a:r>
            <a:r>
              <a:rPr lang="ru-RU" sz="2800" b="1" u="sng" dirty="0"/>
              <a:t>здоровья</a:t>
            </a:r>
            <a:r>
              <a:rPr lang="ru-RU" sz="2800" b="1" dirty="0"/>
              <a:t> учащихся.</a:t>
            </a:r>
          </a:p>
          <a:p>
            <a:pPr algn="just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5242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Дифференцированный подход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77334" y="1442435"/>
            <a:ext cx="8596668" cy="4598928"/>
          </a:xfrm>
        </p:spPr>
        <p:txBody>
          <a:bodyPr>
            <a:normAutofit lnSpcReduction="10000"/>
          </a:bodyPr>
          <a:lstStyle/>
          <a:p>
            <a:r>
              <a:rPr lang="ru-RU" sz="2400" b="1" i="1" u="sng" dirty="0" smtClean="0"/>
              <a:t>Дифференцированное обучение </a:t>
            </a:r>
            <a:r>
              <a:rPr lang="ru-RU" sz="2000" dirty="0" smtClean="0"/>
              <a:t>– </a:t>
            </a:r>
            <a:r>
              <a:rPr lang="ru-RU" sz="2000" b="1" dirty="0" smtClean="0"/>
              <a:t>это форма организации учебного процесса, при котором максимально учитываются возможности и запросы каждого ученика или отдельных групп школьников.</a:t>
            </a:r>
          </a:p>
          <a:p>
            <a:r>
              <a:rPr lang="ru-RU" sz="2400" b="1" i="1" u="sng" dirty="0" smtClean="0"/>
              <a:t>Цель дифференцированного обучения </a:t>
            </a:r>
            <a:r>
              <a:rPr lang="ru-RU" sz="2000" dirty="0" smtClean="0"/>
              <a:t>– </a:t>
            </a:r>
            <a:r>
              <a:rPr lang="ru-RU" sz="2000" b="1" dirty="0" smtClean="0"/>
              <a:t>создание комфортной среды для обучения и развития личности с учётом индивидуально психологических возможностей.</a:t>
            </a:r>
          </a:p>
          <a:p>
            <a:pPr marL="0" indent="0">
              <a:buNone/>
            </a:pPr>
            <a:r>
              <a:rPr lang="ru-RU" sz="2000" dirty="0" smtClean="0"/>
              <a:t>   </a:t>
            </a:r>
            <a:r>
              <a:rPr lang="ru-RU" sz="2000" b="1" i="1" u="sng" dirty="0" smtClean="0"/>
              <a:t>Дифференциацию можно проводить по следующим критериям: </a:t>
            </a:r>
          </a:p>
          <a:p>
            <a:r>
              <a:rPr lang="ru-RU" sz="2000" b="1" dirty="0" smtClean="0"/>
              <a:t>- по содержанию задания</a:t>
            </a:r>
          </a:p>
          <a:p>
            <a:r>
              <a:rPr lang="ru-RU" sz="2000" b="1" dirty="0" smtClean="0"/>
              <a:t>- по форме организации работы на уроке</a:t>
            </a:r>
          </a:p>
          <a:p>
            <a:r>
              <a:rPr lang="ru-RU" sz="2000" b="1" dirty="0" smtClean="0"/>
              <a:t>- по способу педагогической поддержки</a:t>
            </a:r>
          </a:p>
          <a:p>
            <a:r>
              <a:rPr lang="ru-RU" sz="2000" b="1" dirty="0" smtClean="0"/>
              <a:t>- по способу восприятия информации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474142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srgbClr val="002060"/>
                </a:solidFill>
              </a:rPr>
              <a:t>Приёмы осуществления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base"/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1</a:t>
            </a:r>
            <a:r>
              <a:rPr lang="ru-RU" sz="2800" dirty="0">
                <a:solidFill>
                  <a:schemeClr val="tx1"/>
                </a:solidFill>
              </a:rPr>
              <a:t>) </a:t>
            </a:r>
            <a:r>
              <a:rPr lang="ru-RU" sz="2800" b="1" dirty="0">
                <a:solidFill>
                  <a:schemeClr val="tx1"/>
                </a:solidFill>
              </a:rPr>
              <a:t>Деление класса на группы</a:t>
            </a:r>
          </a:p>
          <a:p>
            <a:pPr lvl="0" fontAlgn="base"/>
            <a:r>
              <a:rPr lang="ru-RU" sz="2800" b="1" dirty="0">
                <a:solidFill>
                  <a:schemeClr val="tx1"/>
                </a:solidFill>
              </a:rPr>
              <a:t>2) Деление учащихся по рядам</a:t>
            </a:r>
          </a:p>
          <a:p>
            <a:pPr lvl="0" fontAlgn="base"/>
            <a:r>
              <a:rPr lang="ru-RU" sz="2800" b="1" dirty="0">
                <a:solidFill>
                  <a:schemeClr val="tx1"/>
                </a:solidFill>
              </a:rPr>
              <a:t>3) Работа в паре или «Задание для соседа»</a:t>
            </a:r>
          </a:p>
          <a:p>
            <a:pPr lvl="0" fontAlgn="base"/>
            <a:r>
              <a:rPr lang="ru-RU" sz="2800" b="1" dirty="0">
                <a:solidFill>
                  <a:schemeClr val="tx1"/>
                </a:solidFill>
              </a:rPr>
              <a:t>4) Задания по выбору </a:t>
            </a:r>
          </a:p>
        </p:txBody>
      </p:sp>
    </p:spTree>
    <p:extLst>
      <p:ext uri="{BB962C8B-B14F-4D97-AF65-F5344CB8AC3E}">
        <p14:creationId xmlns:p14="http://schemas.microsoft.com/office/powerpoint/2010/main" val="1764408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Дифференцированная работа 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на </a:t>
            </a:r>
            <a:r>
              <a:rPr lang="ru-RU" b="1" dirty="0">
                <a:solidFill>
                  <a:srgbClr val="002060"/>
                </a:solidFill>
              </a:rPr>
              <a:t>разных этапах урока: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ru-RU" sz="2800" b="1" dirty="0" smtClean="0">
                <a:solidFill>
                  <a:schemeClr val="tx1"/>
                </a:solidFill>
              </a:rPr>
              <a:t>При опросе и актуализации знаний</a:t>
            </a:r>
          </a:p>
          <a:p>
            <a:pPr fontAlgn="base"/>
            <a:r>
              <a:rPr lang="ru-RU" sz="2800" b="1" dirty="0" smtClean="0">
                <a:solidFill>
                  <a:schemeClr val="tx1"/>
                </a:solidFill>
              </a:rPr>
              <a:t>При изложении нового материала</a:t>
            </a:r>
          </a:p>
          <a:p>
            <a:pPr fontAlgn="base"/>
            <a:r>
              <a:rPr lang="ru-RU" sz="2800" b="1" dirty="0" smtClean="0">
                <a:solidFill>
                  <a:schemeClr val="tx1"/>
                </a:solidFill>
              </a:rPr>
              <a:t>При закреплении изученного</a:t>
            </a:r>
          </a:p>
          <a:p>
            <a:pPr fontAlgn="base"/>
            <a:r>
              <a:rPr lang="ru-RU" sz="2800" b="1" dirty="0" smtClean="0">
                <a:solidFill>
                  <a:schemeClr val="tx1"/>
                </a:solidFill>
              </a:rPr>
              <a:t>При определении домашнего задания</a:t>
            </a:r>
          </a:p>
          <a:p>
            <a:pPr fontAlgn="base"/>
            <a:r>
              <a:rPr lang="ru-RU" sz="2800" b="1" dirty="0" smtClean="0">
                <a:solidFill>
                  <a:schemeClr val="tx1"/>
                </a:solidFill>
              </a:rPr>
              <a:t>При выполнении практических работ</a:t>
            </a:r>
          </a:p>
          <a:p>
            <a:pPr fontAlgn="base"/>
            <a:r>
              <a:rPr lang="ru-RU" sz="2800" b="1" dirty="0" smtClean="0">
                <a:solidFill>
                  <a:schemeClr val="tx1"/>
                </a:solidFill>
              </a:rPr>
              <a:t>На этапе контроля</a:t>
            </a:r>
          </a:p>
          <a:p>
            <a:pPr fontAlgn="base"/>
            <a:r>
              <a:rPr lang="ru-RU" sz="2800" b="1" dirty="0" smtClean="0">
                <a:solidFill>
                  <a:schemeClr val="tx1"/>
                </a:solidFill>
              </a:rPr>
              <a:t>При индивидуальной работе с учащимися </a:t>
            </a:r>
          </a:p>
          <a:p>
            <a:pPr marL="0" indent="0" fontAlgn="base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51767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Способы дифференциации учебных заданий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По уровню трудности</a:t>
            </a:r>
          </a:p>
          <a:p>
            <a:r>
              <a:rPr lang="ru-RU" sz="3200" b="1" dirty="0" smtClean="0"/>
              <a:t>По уровню творчества</a:t>
            </a:r>
          </a:p>
          <a:p>
            <a:r>
              <a:rPr lang="ru-RU" sz="3200" b="1" dirty="0" smtClean="0"/>
              <a:t>По объёму учебного материала</a:t>
            </a:r>
          </a:p>
          <a:p>
            <a:r>
              <a:rPr lang="ru-RU" sz="3200" b="1" dirty="0" smtClean="0"/>
              <a:t>По степени самостоятельности</a:t>
            </a:r>
          </a:p>
          <a:p>
            <a:r>
              <a:rPr lang="ru-RU" sz="3200" b="1" dirty="0" smtClean="0"/>
              <a:t>По характеру помощи учителя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706992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Результаты диагностики уровня готовности к школе </a:t>
            </a:r>
            <a:r>
              <a:rPr lang="ru-RU" b="1" dirty="0">
                <a:solidFill>
                  <a:srgbClr val="002060"/>
                </a:solidFill>
              </a:rPr>
              <a:t/>
            </a:r>
            <a:br>
              <a:rPr lang="ru-RU" b="1" dirty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487" y="2276499"/>
            <a:ext cx="8596668" cy="3880773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Высокий уровень - 32%</a:t>
            </a:r>
          </a:p>
          <a:p>
            <a:r>
              <a:rPr lang="ru-RU" dirty="0">
                <a:solidFill>
                  <a:srgbClr val="00B050"/>
                </a:solidFill>
              </a:rPr>
              <a:t>Средний уровень – 43%</a:t>
            </a:r>
          </a:p>
          <a:p>
            <a:r>
              <a:rPr lang="ru-RU" dirty="0">
                <a:solidFill>
                  <a:srgbClr val="00B0F0"/>
                </a:solidFill>
              </a:rPr>
              <a:t>Низкий уровень – 25</a:t>
            </a:r>
            <a:r>
              <a:rPr lang="ru-RU" dirty="0" smtClean="0">
                <a:solidFill>
                  <a:srgbClr val="00B0F0"/>
                </a:solidFill>
              </a:rPr>
              <a:t>% </a:t>
            </a:r>
            <a:endParaRPr lang="ru-RU" dirty="0">
              <a:solidFill>
                <a:srgbClr val="00B0F0"/>
              </a:solidFill>
            </a:endParaRPr>
          </a:p>
          <a:p>
            <a:endParaRPr lang="ru-RU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3721994" y="2034862"/>
          <a:ext cx="5117206" cy="435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062555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     </a:t>
            </a:r>
            <a:r>
              <a:rPr lang="ru-RU" sz="3200" b="1" dirty="0" smtClean="0">
                <a:solidFill>
                  <a:srgbClr val="002060"/>
                </a:solidFill>
              </a:rPr>
              <a:t>Обучение грамоте(чтение)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sz="2000" b="1" i="1" dirty="0"/>
          </a:p>
          <a:p>
            <a:endParaRPr lang="ru-RU" b="1" i="1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9321" y="1270000"/>
            <a:ext cx="4352380" cy="53189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8872" y="1270000"/>
            <a:ext cx="4057117" cy="542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53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Дифференциация содержания учебных </a:t>
            </a:r>
            <a:r>
              <a:rPr lang="ru-RU" sz="3200" b="1" dirty="0" smtClean="0">
                <a:solidFill>
                  <a:srgbClr val="002060"/>
                </a:solidFill>
              </a:rPr>
              <a:t>заданий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по объёму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1234" y="1287887"/>
            <a:ext cx="5409127" cy="5666705"/>
          </a:xfrm>
        </p:spPr>
      </p:pic>
    </p:spTree>
    <p:extLst>
      <p:ext uri="{BB962C8B-B14F-4D97-AF65-F5344CB8AC3E}">
        <p14:creationId xmlns:p14="http://schemas.microsoft.com/office/powerpoint/2010/main" val="388477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Дифференциация содержания учебных заданий по уровню трудности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b="1" dirty="0" smtClean="0"/>
              <a:t>Математика            </a:t>
            </a:r>
            <a:r>
              <a:rPr lang="ru-RU" sz="2000" u="sng" dirty="0" smtClean="0"/>
              <a:t>Тема</a:t>
            </a:r>
            <a:r>
              <a:rPr lang="ru-RU" sz="2000" u="sng" dirty="0"/>
              <a:t>: «Состав числа»</a:t>
            </a:r>
            <a:endParaRPr lang="ru-RU" sz="2000" dirty="0"/>
          </a:p>
          <a:p>
            <a:r>
              <a:rPr lang="ru-RU" sz="2000" b="1" i="1" dirty="0"/>
              <a:t> </a:t>
            </a:r>
            <a:r>
              <a:rPr lang="ru-RU" sz="2000" b="1" i="1" dirty="0" smtClean="0"/>
              <a:t>Заполни </a:t>
            </a:r>
            <a:r>
              <a:rPr lang="ru-RU" sz="2000" b="1" i="1" dirty="0"/>
              <a:t>домики </a:t>
            </a:r>
          </a:p>
          <a:p>
            <a:r>
              <a:rPr lang="ru-RU" sz="2000" b="1" i="1" dirty="0"/>
              <a:t> </a:t>
            </a:r>
            <a:r>
              <a:rPr lang="ru-RU" sz="2000" b="1" i="1" dirty="0" smtClean="0"/>
              <a:t>1 уровень  </a:t>
            </a:r>
          </a:p>
          <a:p>
            <a:r>
              <a:rPr lang="ru-RU" sz="2000" b="1" i="1" dirty="0" smtClean="0"/>
              <a:t>(2 домика)</a:t>
            </a:r>
          </a:p>
          <a:p>
            <a:endParaRPr lang="ru-RU" sz="2000" b="1" i="1" dirty="0"/>
          </a:p>
          <a:p>
            <a:r>
              <a:rPr lang="ru-RU" sz="2000" b="1" i="1" dirty="0" smtClean="0"/>
              <a:t>2 уровень</a:t>
            </a:r>
          </a:p>
          <a:p>
            <a:r>
              <a:rPr lang="ru-RU" sz="2000" b="1" i="1" dirty="0" smtClean="0"/>
              <a:t>(все домики)</a:t>
            </a:r>
            <a:endParaRPr lang="ru-RU" sz="2000" b="1" i="1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1538" y="2498501"/>
            <a:ext cx="6465194" cy="38586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5299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Заполни домики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(3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уровень)</a:t>
            </a:r>
            <a:br>
              <a:rPr lang="ru-RU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 </a:t>
            </a: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6676" y="1930400"/>
            <a:ext cx="6864439" cy="42900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2995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Дифференциация содержания учебных заданий </a:t>
            </a:r>
            <a:r>
              <a:rPr lang="ru-RU" sz="3200" b="1" dirty="0" smtClean="0">
                <a:solidFill>
                  <a:srgbClr val="002060"/>
                </a:solidFill>
              </a:rPr>
              <a:t>по уровню самостоятельности</a:t>
            </a:r>
            <a:r>
              <a:rPr lang="ru-RU" sz="3200" dirty="0">
                <a:solidFill>
                  <a:srgbClr val="002060"/>
                </a:solidFill>
              </a:rPr>
              <a:t/>
            </a:r>
            <a:br>
              <a:rPr lang="ru-RU" sz="3200" dirty="0">
                <a:solidFill>
                  <a:srgbClr val="002060"/>
                </a:solidFill>
              </a:rPr>
            </a:b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534456"/>
              </p:ext>
            </p:extLst>
          </p:nvPr>
        </p:nvGraphicFramePr>
        <p:xfrm>
          <a:off x="1622738" y="1700011"/>
          <a:ext cx="7456868" cy="52829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56868"/>
              </a:tblGrid>
              <a:tr h="1841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«Повторение изученного в 1 классе.» </a:t>
                      </a:r>
                      <a:endParaRPr lang="ru-RU" sz="1800" b="1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уровень. Найди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исправь ошибки в карточке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У нас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жывет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кот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васка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 У кота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пушыстый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хвост.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Он часто смотрит на небо. там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тучя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698" marR="50698" marT="0" marB="0"/>
                </a:tc>
              </a:tr>
              <a:tr h="13099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уровень.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Найди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исправь ошибки в карточке. Спиши 1и 2 предложение.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У нас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жывет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кот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васка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У кота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пушыстый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хвост.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Он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чясто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смотрит на небо. там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тучя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698" marR="50698" marT="0" marB="0"/>
                </a:tc>
              </a:tr>
              <a:tr h="15755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Найди ошибки. Запиши текст правильно.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У нас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жывет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кот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васка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У кота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пушыстый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хвост.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Он часто смотрит на небо. там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тучя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698" marR="5069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29326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Дифференциация содержания учебных заданий по уровню </a:t>
            </a:r>
            <a:r>
              <a:rPr lang="ru-RU" b="1" dirty="0" smtClean="0">
                <a:solidFill>
                  <a:srgbClr val="002060"/>
                </a:solidFill>
              </a:rPr>
              <a:t>творчества 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/>
              <a:t>Окружающий мир 1 класс          </a:t>
            </a:r>
          </a:p>
          <a:p>
            <a:pPr marL="0" indent="0">
              <a:buNone/>
            </a:pPr>
            <a:r>
              <a:rPr lang="ru-RU" sz="2000" b="1" dirty="0" smtClean="0"/>
              <a:t>1 уровень- назвать все рисунки</a:t>
            </a:r>
          </a:p>
          <a:p>
            <a:pPr marL="0" indent="0">
              <a:buNone/>
            </a:pPr>
            <a:r>
              <a:rPr lang="ru-RU" sz="2000" b="1" dirty="0" smtClean="0"/>
              <a:t>2 уровень-разделить слова</a:t>
            </a:r>
          </a:p>
          <a:p>
            <a:pPr marL="0" indent="0">
              <a:buNone/>
            </a:pPr>
            <a:r>
              <a:rPr lang="ru-RU" sz="2000" b="1" dirty="0" smtClean="0"/>
              <a:t> на 2 группы</a:t>
            </a:r>
          </a:p>
          <a:p>
            <a:pPr marL="0" indent="0">
              <a:buNone/>
            </a:pPr>
            <a:r>
              <a:rPr lang="ru-RU" sz="2000" b="1" dirty="0" smtClean="0"/>
              <a:t>3 уровень-</a:t>
            </a:r>
            <a:r>
              <a:rPr lang="ru-RU" sz="2000" b="1" dirty="0"/>
              <a:t>р</a:t>
            </a:r>
            <a:r>
              <a:rPr lang="ru-RU" sz="2000" b="1" dirty="0" smtClean="0"/>
              <a:t>азделить слова </a:t>
            </a:r>
          </a:p>
          <a:p>
            <a:pPr marL="0" indent="0">
              <a:buNone/>
            </a:pPr>
            <a:r>
              <a:rPr lang="ru-RU" sz="2000" b="1" dirty="0" smtClean="0"/>
              <a:t>на 3 группы, задать вопросы </a:t>
            </a:r>
          </a:p>
          <a:p>
            <a:pPr marL="0" indent="0">
              <a:buNone/>
            </a:pPr>
            <a:r>
              <a:rPr lang="ru-RU" sz="2000" b="1" dirty="0" smtClean="0"/>
              <a:t>Творческое задание –1 и 2 группа –</a:t>
            </a:r>
          </a:p>
          <a:p>
            <a:pPr marL="0" indent="0">
              <a:buNone/>
            </a:pPr>
            <a:r>
              <a:rPr lang="ru-RU" sz="2000" b="1" dirty="0" smtClean="0"/>
              <a:t> дополнить иллюстрацию рисунком. </a:t>
            </a:r>
          </a:p>
          <a:p>
            <a:pPr marL="0" indent="0">
              <a:buNone/>
            </a:pPr>
            <a:r>
              <a:rPr lang="ru-RU" sz="2000" b="1" dirty="0" smtClean="0"/>
              <a:t>3 группа – составить рассказ</a:t>
            </a:r>
            <a:endParaRPr lang="ru-RU" sz="2000" b="1" dirty="0"/>
          </a:p>
        </p:txBody>
      </p:sp>
      <p:pic>
        <p:nvPicPr>
          <p:cNvPr id="9" name="Рисунок 8" descr="C:\Users\computerdinsosh31006\AppData\Local\Microsoft\Windows\Temporary Internet Files\Content.Word\IMG_20181211_12580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3064" y="1584100"/>
            <a:ext cx="4765184" cy="5273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892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Диффер</a:t>
            </a:r>
            <a:r>
              <a:rPr lang="ru-RU" b="1" i="1" dirty="0">
                <a:solidFill>
                  <a:srgbClr val="002060"/>
                </a:solidFill>
              </a:rPr>
              <a:t>енциация по уровню </a:t>
            </a:r>
            <a:r>
              <a:rPr lang="ru-RU" b="1" i="1" dirty="0" smtClean="0">
                <a:solidFill>
                  <a:srgbClr val="002060"/>
                </a:solidFill>
              </a:rPr>
              <a:t>помощи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b="1" i="1" u="sng" dirty="0"/>
              <a:t>Этот вид дифференциации используется при проведении самостоятельной работы</a:t>
            </a:r>
            <a:r>
              <a:rPr lang="ru-RU" sz="2400" b="1" i="1" u="sng" dirty="0" smtClean="0"/>
              <a:t>.</a:t>
            </a:r>
          </a:p>
          <a:p>
            <a:r>
              <a:rPr lang="ru-RU" sz="2000" b="1" dirty="0" smtClean="0"/>
              <a:t>Учащиеся с высоким уровнем обучаемости получают дополнительные задания к работе. </a:t>
            </a:r>
          </a:p>
          <a:p>
            <a:r>
              <a:rPr lang="ru-RU" sz="2000" b="1" dirty="0" smtClean="0"/>
              <a:t>Ученики со средним уровнем получают консультацию при знакомстве с работой. </a:t>
            </a:r>
          </a:p>
          <a:p>
            <a:r>
              <a:rPr lang="ru-RU" sz="2000" b="1" dirty="0" smtClean="0"/>
              <a:t> </a:t>
            </a:r>
            <a:r>
              <a:rPr lang="ru-RU" sz="2000" b="1" dirty="0"/>
              <a:t>Детям, которые испытывают затруднения в выполнении задания, оказывается дозированная </a:t>
            </a:r>
            <a:r>
              <a:rPr lang="ru-RU" sz="2000" b="1" dirty="0" smtClean="0"/>
              <a:t>помощь. </a:t>
            </a:r>
            <a:r>
              <a:rPr lang="ru-RU" sz="2000" b="1" dirty="0"/>
              <a:t>Учителю необходимо подготовить соответствующие </a:t>
            </a:r>
            <a:r>
              <a:rPr lang="ru-RU" sz="2000" b="1" dirty="0" smtClean="0"/>
              <a:t>карточки (или учить детей пользоваться справочным материалом)</a:t>
            </a:r>
            <a:endParaRPr lang="ru-RU" sz="2000" b="1" dirty="0"/>
          </a:p>
          <a:p>
            <a:r>
              <a:rPr lang="ru-RU" sz="2000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699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Результаты </a:t>
            </a:r>
            <a:r>
              <a:rPr lang="ru-RU" b="1" dirty="0" err="1">
                <a:solidFill>
                  <a:srgbClr val="002060"/>
                </a:solidFill>
              </a:rPr>
              <a:t>обученности</a:t>
            </a:r>
            <a:r>
              <a:rPr lang="ru-RU" b="1" dirty="0">
                <a:solidFill>
                  <a:srgbClr val="002060"/>
                </a:solidFill>
              </a:rPr>
              <a:t> учащихся за 2015-2018 </a:t>
            </a:r>
            <a:r>
              <a:rPr lang="ru-RU" b="1" dirty="0" smtClean="0">
                <a:solidFill>
                  <a:srgbClr val="002060"/>
                </a:solidFill>
              </a:rPr>
              <a:t>год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Успеваемость за все годы обучения </a:t>
            </a:r>
            <a:r>
              <a:rPr lang="ru-RU" dirty="0" smtClean="0"/>
              <a:t>100%</a:t>
            </a:r>
          </a:p>
          <a:p>
            <a:r>
              <a:rPr lang="ru-RU" dirty="0" smtClean="0"/>
              <a:t>Качество </a:t>
            </a:r>
            <a:r>
              <a:rPr lang="ru-RU" dirty="0"/>
              <a:t>знаний составило:</a:t>
            </a:r>
          </a:p>
          <a:p>
            <a:r>
              <a:rPr lang="ru-RU" b="1" dirty="0"/>
              <a:t> </a:t>
            </a:r>
            <a:r>
              <a:rPr lang="ru-RU" b="1" dirty="0" smtClean="0"/>
              <a:t> </a:t>
            </a:r>
            <a:r>
              <a:rPr lang="ru-RU" b="1" dirty="0"/>
              <a:t>2 класс - </a:t>
            </a:r>
            <a:r>
              <a:rPr lang="ru-RU" dirty="0"/>
              <a:t> 64%;          3 класс - 67%;          4 класс -71</a:t>
            </a:r>
            <a:r>
              <a:rPr lang="ru-RU" dirty="0" smtClean="0"/>
              <a:t>%</a:t>
            </a:r>
          </a:p>
          <a:p>
            <a:r>
              <a:rPr lang="ru-RU" dirty="0" smtClean="0"/>
              <a:t>(2015-16 г.)                (2016-17г.)                 (2017-18г)</a:t>
            </a:r>
          </a:p>
          <a:p>
            <a:endParaRPr lang="ru-RU" dirty="0"/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275659220"/>
              </p:ext>
            </p:extLst>
          </p:nvPr>
        </p:nvGraphicFramePr>
        <p:xfrm>
          <a:off x="1081825" y="3515932"/>
          <a:ext cx="6722772" cy="2910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506870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Диаграмма уровня развития интеллектуальных </a:t>
            </a:r>
            <a:r>
              <a:rPr lang="ru-RU" b="1" dirty="0" smtClean="0">
                <a:solidFill>
                  <a:srgbClr val="002060"/>
                </a:solidFill>
              </a:rPr>
              <a:t>способностей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в 1 «В» </a:t>
            </a:r>
            <a:r>
              <a:rPr lang="ru-RU" b="1" dirty="0" smtClean="0">
                <a:solidFill>
                  <a:srgbClr val="002060"/>
                </a:solidFill>
              </a:rPr>
              <a:t>классе</a:t>
            </a:r>
            <a:r>
              <a:rPr lang="ru-RU" b="1" dirty="0">
                <a:solidFill>
                  <a:srgbClr val="002060"/>
                </a:solidFill>
              </a:rPr>
              <a:t/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487" y="2276499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0B0F0"/>
                </a:solidFill>
              </a:rPr>
              <a:t> </a:t>
            </a:r>
            <a:endParaRPr lang="ru-RU" dirty="0">
              <a:solidFill>
                <a:srgbClr val="00B0F0"/>
              </a:solidFill>
            </a:endParaRPr>
          </a:p>
          <a:p>
            <a:endParaRPr lang="ru-RU" dirty="0"/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758055127"/>
              </p:ext>
            </p:extLst>
          </p:nvPr>
        </p:nvGraphicFramePr>
        <p:xfrm>
          <a:off x="914400" y="2276499"/>
          <a:ext cx="7924800" cy="31970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185518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0669" y="519448"/>
            <a:ext cx="8596668" cy="132080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Вывод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ru-RU" sz="3200" u="sng" dirty="0"/>
              <a:t>Использование</a:t>
            </a:r>
            <a:r>
              <a:rPr lang="ru-RU" sz="3200" dirty="0"/>
              <a:t> </a:t>
            </a:r>
            <a:r>
              <a:rPr lang="ru-RU" sz="3200" u="sng" dirty="0"/>
              <a:t>технологии</a:t>
            </a:r>
            <a:r>
              <a:rPr lang="ru-RU" sz="3200" dirty="0"/>
              <a:t> </a:t>
            </a:r>
            <a:r>
              <a:rPr lang="ru-RU" sz="3200" u="sng" dirty="0"/>
              <a:t>уровневой дифференциации</a:t>
            </a:r>
            <a:r>
              <a:rPr lang="ru-RU" sz="3200" dirty="0"/>
              <a:t> способствует формированию познавательной мотивации и познавательной самостоятельности</a:t>
            </a:r>
            <a:r>
              <a:rPr lang="ru-RU" sz="3200" dirty="0" smtClean="0"/>
              <a:t>, </a:t>
            </a:r>
            <a:r>
              <a:rPr lang="ru-RU" sz="3200" u="sng" dirty="0" smtClean="0"/>
              <a:t>повышает </a:t>
            </a:r>
            <a:r>
              <a:rPr lang="ru-RU" sz="3200" u="sng" dirty="0"/>
              <a:t>результативность</a:t>
            </a:r>
            <a:r>
              <a:rPr lang="ru-RU" sz="3200" dirty="0"/>
              <a:t> </a:t>
            </a:r>
            <a:r>
              <a:rPr lang="ru-RU" sz="3200" u="sng" dirty="0"/>
              <a:t>обучения</a:t>
            </a:r>
            <a:r>
              <a:rPr lang="ru-RU" sz="3200" dirty="0"/>
              <a:t> младших школьников</a:t>
            </a:r>
            <a:r>
              <a:rPr lang="en-US" sz="3200" dirty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4425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C:\Users\computerdinsosh31006\AppData\Local\Microsoft\Windows\Temporary Internet Files\Content.Word\IMG_20181211_131754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334" y="270456"/>
            <a:ext cx="8003027" cy="6233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7369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 descr="C:\Users\Admin\AppData\Local\Temp\%D0%A1%D0%B2%D0%B8%D0%B4%D0%B5%D1%82%D0%B5%D0%BB%D1%8C%D1%81%D1%82%D0%B2%D0%BE %D0%A0%D0%B5%D0%B0%D0%BB%D0%B8%D0%B7%D0%B0%D1%86%D0%B8%D1%8F %D0%B4%D0%B8%D1%84%D1%84%D0%B5%D1%80%D0%B5%D0%BD%D1%86%D0%B8%D1%80%D0%BE-2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335" y="609600"/>
            <a:ext cx="6084074" cy="6248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3924796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567</TotalTime>
  <Words>447</Words>
  <Application>Microsoft Office PowerPoint</Application>
  <PresentationFormat>Широкоэкранный</PresentationFormat>
  <Paragraphs>104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Times New Roman</vt:lpstr>
      <vt:lpstr>Trebuchet MS</vt:lpstr>
      <vt:lpstr>Wingdings 3</vt:lpstr>
      <vt:lpstr>Грань</vt:lpstr>
      <vt:lpstr>Реализация дифференцированного подхода в обучении младших школьников.</vt:lpstr>
      <vt:lpstr>Актуальность темы</vt:lpstr>
      <vt:lpstr>Основная проблема</vt:lpstr>
      <vt:lpstr>Дифференцированный подход</vt:lpstr>
      <vt:lpstr>Приёмы осуществления</vt:lpstr>
      <vt:lpstr>Дифференцированная работа  на разных этапах урока: </vt:lpstr>
      <vt:lpstr>Способы дифференциации учебных заданий</vt:lpstr>
      <vt:lpstr>Результаты диагностики уровня готовности к школе  </vt:lpstr>
      <vt:lpstr>      Обучение грамоте(чтение)</vt:lpstr>
      <vt:lpstr>Дифференциация содержания учебных заданий по объёму</vt:lpstr>
      <vt:lpstr>Дифференциация содержания учебных заданий по уровню трудности </vt:lpstr>
      <vt:lpstr>Заполни домики (3 уровень)  </vt:lpstr>
      <vt:lpstr>Дифференциация содержания учебных заданий по уровню самостоятельности </vt:lpstr>
      <vt:lpstr>Дифференциация содержания учебных заданий по уровню творчества  </vt:lpstr>
      <vt:lpstr>Дифференциация по уровню помощи </vt:lpstr>
      <vt:lpstr>Результаты обученности учащихся за 2015-2018 год   </vt:lpstr>
      <vt:lpstr>Диаграмма уровня развития интеллектуальных способностей  в 1 «В» классе  </vt:lpstr>
      <vt:lpstr>Вывод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school3126</cp:lastModifiedBy>
  <cp:revision>47</cp:revision>
  <dcterms:created xsi:type="dcterms:W3CDTF">2018-10-11T17:34:14Z</dcterms:created>
  <dcterms:modified xsi:type="dcterms:W3CDTF">2019-01-11T10:53:21Z</dcterms:modified>
</cp:coreProperties>
</file>