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handoutMasterIdLst>
    <p:handoutMasterId r:id="rId35"/>
  </p:handoutMasterIdLst>
  <p:sldIdLst>
    <p:sldId id="257" r:id="rId2"/>
    <p:sldId id="258" r:id="rId3"/>
    <p:sldId id="276" r:id="rId4"/>
    <p:sldId id="260" r:id="rId5"/>
    <p:sldId id="262" r:id="rId6"/>
    <p:sldId id="266" r:id="rId7"/>
    <p:sldId id="273" r:id="rId8"/>
    <p:sldId id="278" r:id="rId9"/>
    <p:sldId id="268" r:id="rId10"/>
    <p:sldId id="275" r:id="rId11"/>
    <p:sldId id="271" r:id="rId12"/>
    <p:sldId id="277" r:id="rId13"/>
    <p:sldId id="259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8" r:id="rId33"/>
  </p:sldIdLst>
  <p:sldSz cx="9144000" cy="6858000" type="screen4x3"/>
  <p:notesSz cx="9874250" cy="679767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3F4D31"/>
    <a:srgbClr val="800000"/>
    <a:srgbClr val="2C3622"/>
    <a:srgbClr val="0000FF"/>
    <a:srgbClr val="170D3F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8" autoAdjust="0"/>
    <p:restoredTop sz="94660"/>
  </p:normalViewPr>
  <p:slideViewPr>
    <p:cSldViewPr>
      <p:cViewPr varScale="1">
        <p:scale>
          <a:sx n="90" d="100"/>
          <a:sy n="90" d="100"/>
        </p:scale>
        <p:origin x="-1410" y="-96"/>
      </p:cViewPr>
      <p:guideLst>
        <p:guide orient="horz" pos="2160"/>
        <p:guide pos="278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313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592763" y="0"/>
            <a:ext cx="4279900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8A69485-6315-4586-9154-47319FBF19BD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456363"/>
            <a:ext cx="4278313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592763" y="6456363"/>
            <a:ext cx="4279900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D7A0FA9-06D5-49BC-B1B3-6883E68DC0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313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592763" y="0"/>
            <a:ext cx="4279900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243DED4-961D-4776-B9AF-94D1D9A731F0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08363" y="849313"/>
            <a:ext cx="3057525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87425" y="3271838"/>
            <a:ext cx="7899400" cy="267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278313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592763" y="6456363"/>
            <a:ext cx="4279900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36BCCF8-43CF-458A-A9F4-9A76752535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40D9539-2A4D-49D3-A028-AC6DBD62BA2D}" type="slidenum">
              <a:rPr lang="ru-RU" smtClean="0"/>
              <a:pPr/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741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708E65E-0CEE-4D51-9DEE-FA76ED1D1F04}" type="slidenum">
              <a:rPr lang="ru-RU" smtClean="0"/>
              <a:pPr/>
              <a:t>2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D6EE922-4A42-4101-ACE6-BD3EBECEC0FE}" type="slidenum">
              <a:rPr lang="ru-RU" smtClean="0"/>
              <a:pPr/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150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BF8BB19-ECAE-455E-B5F8-102569DF8D80}" type="slidenum">
              <a:rPr lang="ru-RU" smtClean="0"/>
              <a:pPr/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355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C462CE2-13B9-4080-BA23-96E42EFBC947}" type="slidenum">
              <a:rPr lang="ru-RU" smtClean="0"/>
              <a:pPr/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A83F2A0-75C5-4E74-B1F9-241B353D655C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0D064C1-BD00-4D8B-A0D8-DE922644D91E}" type="slidenum">
              <a:rPr lang="ru-RU" smtClean="0"/>
              <a:pPr/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072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A839AAC-ADAB-4CF9-9E51-3436D43FF8B7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277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6F2B629-08C3-4ED2-85B6-8FE9BA2131D8}" type="slidenum">
              <a:rPr lang="ru-RU" smtClean="0">
                <a:solidFill>
                  <a:srgbClr val="000000"/>
                </a:solidFill>
              </a:rPr>
              <a:pPr/>
              <a:t>10</a:t>
            </a:fld>
            <a:endParaRPr lang="ru-RU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481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8C4ECDA-6071-44BD-BCC6-F384062F54AE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789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AA1F8AC-04E7-4788-86BB-7A338769BF7E}" type="slidenum">
              <a:rPr lang="ru-RU" smtClean="0"/>
              <a:pPr/>
              <a:t>13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027B5-C3BD-44E0-A82D-91DB68BFF3E3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A98E2-7E27-43A6-BC07-A98AFF9D8F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AFF587-2535-4E1C-9CDD-289417A763A8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71A0A5F-174F-4360-BE64-852A400161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5BA96-1597-4DB8-A192-36F3B108E40A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6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6EDEC-A210-4B02-836F-8742D4DBF4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AE523-7280-468B-84C3-CAA55CCB0AC0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8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239DF-4614-4526-AC2B-7BC1A119EF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8B99E-301A-4734-93F1-8BDDC27D16A7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4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918C7-9D72-48AF-804F-57D2CE012B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F876262-8FD6-40E0-B612-2E7BAF87794F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9257798-59BB-493E-81C9-5628BDCC90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3999F8-5F12-4720-BB4B-FF1C872BCB02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6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4152A-F1C4-4379-9E19-DADC65AFD8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1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с одним скругленным углом 10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9708AD2-26F9-46FA-98DB-8BE47851C795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0F5B1B4-43CF-435F-9220-F8EA592040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2BDA7-92B6-4B0C-88BE-5D8AA1269706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2B5A6-71F1-41EF-B48E-F92D22F2E7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67C12-5A98-4507-A485-0489BE9C5453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5" name="Нижний колонтитул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540EE-83B2-42C6-8D38-D8896EBC61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1" name="Текст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D8872331-B406-45C5-8E02-FF0D1404CBFA}" type="datetimeFigureOut">
              <a:rPr lang="ru-RU"/>
              <a:pPr>
                <a:defRPr/>
              </a:pPr>
              <a:t>28.03.2016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2773281-BCC3-49D0-9830-3CC9C7ABB0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69" r:id="rId3"/>
    <p:sldLayoutId id="2147483668" r:id="rId4"/>
    <p:sldLayoutId id="2147483667" r:id="rId5"/>
    <p:sldLayoutId id="2147483672" r:id="rId6"/>
    <p:sldLayoutId id="2147483666" r:id="rId7"/>
    <p:sldLayoutId id="2147483673" r:id="rId8"/>
    <p:sldLayoutId id="2147483665" r:id="rId9"/>
    <p:sldLayoutId id="2147483664" r:id="rId10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E1E1E1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E1E1E1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E1E1E1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E1E1E1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E1E1E1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E1E1E1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E1E1E1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E1E1E1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E1E1E1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C0C0C0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C0C0C0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ABABAB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750" y="1773238"/>
            <a:ext cx="8064500" cy="2447925"/>
          </a:xfrm>
          <a:solidFill>
            <a:schemeClr val="bg1">
              <a:lumMod val="60000"/>
              <a:lumOff val="40000"/>
            </a:schemeClr>
          </a:solidFill>
        </p:spPr>
        <p:txBody>
          <a:bodyPr anchor="ctr">
            <a:normAutofit/>
          </a:bodyPr>
          <a:lstStyle/>
          <a:p>
            <a:pPr algn="ctr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ru-RU" sz="4400" smtClean="0">
                <a:solidFill>
                  <a:srgbClr val="2C3622"/>
                </a:solidFill>
                <a:latin typeface="Times New Roman" pitchFamily="18" charset="0"/>
                <a:cs typeface="Times New Roman" pitchFamily="18" charset="0"/>
              </a:rPr>
              <a:t>«ИЗУЧАЕМ ФГОС ДО»</a:t>
            </a:r>
          </a:p>
          <a:p>
            <a:pPr algn="ctr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endParaRPr lang="ru-RU" sz="4400" smtClean="0">
              <a:solidFill>
                <a:srgbClr val="2C362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39750" y="476250"/>
            <a:ext cx="8064500" cy="1223963"/>
          </a:xfrm>
          <a:solidFill>
            <a:schemeClr val="bg1">
              <a:lumMod val="60000"/>
              <a:lumOff val="40000"/>
            </a:schemeClr>
          </a:solidFill>
        </p:spPr>
        <p:txBody>
          <a:bodyPr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eaLnBrk="1" hangingPunct="1">
              <a:defRPr/>
            </a:pPr>
            <a:r>
              <a:rPr lang="ru-RU" sz="2800" smtClean="0">
                <a:solidFill>
                  <a:srgbClr val="3F4D3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ДЕЛОВАЯ ИГРА ДЛЯ ПЕДАГОГОВ ДОУ</a:t>
            </a:r>
            <a:endParaRPr lang="ru-RU" sz="2800" smtClean="0">
              <a:solidFill>
                <a:srgbClr val="3F4D3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203575" y="5013325"/>
            <a:ext cx="5568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3F4D3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Старший воспитатель Кривобокова И.А.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539750" y="1844675"/>
            <a:ext cx="8064500" cy="3671888"/>
          </a:xfrm>
          <a:solidFill>
            <a:schemeClr val="bg1">
              <a:lumMod val="60000"/>
              <a:lumOff val="40000"/>
            </a:schemeClr>
          </a:solidFill>
        </p:spPr>
        <p:txBody>
          <a:bodyPr anchor="ctr"/>
          <a:lstStyle/>
          <a:p>
            <a:pPr eaLnBrk="1" hangingPunct="1">
              <a:buFont typeface="Wingdings 2" pitchFamily="18" charset="2"/>
              <a:buNone/>
              <a:defRPr/>
            </a:pPr>
            <a:endParaRPr lang="ru-RU" sz="260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ru-RU" sz="2400" smtClean="0"/>
              <a:t>активизировать мыслительную деятельность педагогов в знании основных положений, понятий и принципов ФГОС ДО;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2400" smtClean="0"/>
              <a:t>выявить уровень профессиональной подготовленности педагогов к введению ФГОС;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sz="2400" smtClean="0"/>
              <a:t>развивать умение аргументировано отстаивать свою точку зрения</a:t>
            </a:r>
            <a:r>
              <a:rPr lang="ru-RU" smtClean="0"/>
              <a:t>.</a:t>
            </a:r>
          </a:p>
        </p:txBody>
      </p:sp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395288" y="333375"/>
            <a:ext cx="8064500" cy="1368425"/>
          </a:xfrm>
          <a:solidFill>
            <a:schemeClr val="bg1">
              <a:lumMod val="60000"/>
              <a:lumOff val="40000"/>
            </a:schemeClr>
          </a:solidFill>
        </p:spPr>
        <p:txBody>
          <a:bodyPr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ru-RU" sz="2400" smtClean="0">
                <a:solidFill>
                  <a:srgbClr val="3F4D3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ЦЕЛЬ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539750" y="692150"/>
            <a:ext cx="8064500" cy="4464050"/>
          </a:xfrm>
          <a:solidFill>
            <a:schemeClr val="bg1">
              <a:lumMod val="60000"/>
              <a:lumOff val="40000"/>
            </a:schemeClr>
          </a:solidFill>
        </p:spPr>
        <p:txBody>
          <a:bodyPr anchor="ctr"/>
          <a:lstStyle/>
          <a:p>
            <a:pPr marL="271463" indent="-271463">
              <a:buFont typeface="Wingdings 2" pitchFamily="18" charset="2"/>
              <a:buNone/>
              <a:defRPr/>
            </a:pPr>
            <a:r>
              <a:rPr lang="ru-RU" b="1" smtClean="0"/>
              <a:t>1. Сколько образовательных областей предусматривает ФГОС?</a:t>
            </a:r>
          </a:p>
          <a:p>
            <a:pPr marL="271463" indent="-271463">
              <a:defRPr/>
            </a:pPr>
            <a:r>
              <a:rPr lang="ru-RU" smtClean="0"/>
              <a:t>а) 4;</a:t>
            </a:r>
          </a:p>
          <a:p>
            <a:pPr marL="271463" indent="-271463">
              <a:defRPr/>
            </a:pPr>
            <a:r>
              <a:rPr lang="ru-RU" smtClean="0"/>
              <a:t>б) 5;</a:t>
            </a:r>
          </a:p>
          <a:p>
            <a:pPr marL="271463" indent="-271463">
              <a:defRPr/>
            </a:pPr>
            <a:r>
              <a:rPr lang="ru-RU" smtClean="0"/>
              <a:t>в) 10.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Содержимое 2"/>
          <p:cNvSpPr>
            <a:spLocks noGrp="1"/>
          </p:cNvSpPr>
          <p:nvPr>
            <p:ph idx="1"/>
          </p:nvPr>
        </p:nvSpPr>
        <p:spPr>
          <a:xfrm>
            <a:off x="468313" y="2133600"/>
            <a:ext cx="8064500" cy="3527425"/>
          </a:xfrm>
          <a:solidFill>
            <a:schemeClr val="bg1">
              <a:lumMod val="60000"/>
              <a:lumOff val="40000"/>
            </a:schemeClr>
          </a:solidFill>
        </p:spPr>
        <p:txBody>
          <a:bodyPr/>
          <a:lstStyle/>
          <a:p>
            <a:pPr eaLnBrk="1" hangingPunct="1">
              <a:buFont typeface="Wingdings 2" pitchFamily="18" charset="2"/>
              <a:buNone/>
              <a:defRPr/>
            </a:pPr>
            <a:r>
              <a:rPr lang="ru-RU" sz="3200" b="1" smtClean="0">
                <a:solidFill>
                  <a:srgbClr val="3F4D31"/>
                </a:solidFill>
                <a:latin typeface="Times New Roman" pitchFamily="18" charset="0"/>
                <a:cs typeface="Times New Roman" pitchFamily="18" charset="0"/>
              </a:rPr>
              <a:t>   б) 5</a:t>
            </a:r>
          </a:p>
          <a:p>
            <a:pPr algn="ctr" eaLnBrk="1" hangingPunct="1">
              <a:buFont typeface="Wingdings 2" pitchFamily="18" charset="2"/>
              <a:buNone/>
              <a:defRPr/>
            </a:pPr>
            <a:endParaRPr lang="ru-RU" sz="3200" b="1" smtClean="0">
              <a:solidFill>
                <a:srgbClr val="3F4D3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ru-RU" sz="2600" smtClean="0">
              <a:solidFill>
                <a:srgbClr val="3F4D3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395288" y="765175"/>
            <a:ext cx="8183562" cy="4764088"/>
          </a:xfrm>
          <a:solidFill>
            <a:schemeClr val="bg1">
              <a:lumMod val="60000"/>
              <a:lumOff val="40000"/>
            </a:schemeClr>
          </a:solidFill>
        </p:spPr>
        <p:txBody>
          <a:bodyPr/>
          <a:lstStyle/>
          <a:p>
            <a:pPr>
              <a:buFont typeface="Wingdings 2" pitchFamily="18" charset="2"/>
              <a:buNone/>
              <a:defRPr/>
            </a:pPr>
            <a:r>
              <a:rPr lang="ru-RU" b="1" smtClean="0"/>
              <a:t>2. Назовите недостающее по ФГОС направление развития:</a:t>
            </a:r>
          </a:p>
          <a:p>
            <a:pPr>
              <a:defRPr/>
            </a:pPr>
            <a:r>
              <a:rPr lang="ru-RU" smtClean="0"/>
              <a:t>а) социально-коммуникативное развитие;</a:t>
            </a:r>
          </a:p>
          <a:p>
            <a:pPr>
              <a:defRPr/>
            </a:pPr>
            <a:r>
              <a:rPr lang="ru-RU" smtClean="0"/>
              <a:t>б) речевое развитие;</a:t>
            </a:r>
          </a:p>
          <a:p>
            <a:pPr>
              <a:defRPr/>
            </a:pPr>
            <a:r>
              <a:rPr lang="ru-RU" smtClean="0"/>
              <a:t>в) художественно-эстетическое развитие;</a:t>
            </a:r>
          </a:p>
          <a:p>
            <a:pPr>
              <a:defRPr/>
            </a:pPr>
            <a:r>
              <a:rPr lang="ru-RU" smtClean="0"/>
              <a:t>г) физическое развитие.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Содержимое 2"/>
          <p:cNvSpPr>
            <a:spLocks noGrp="1"/>
          </p:cNvSpPr>
          <p:nvPr>
            <p:ph idx="1"/>
          </p:nvPr>
        </p:nvSpPr>
        <p:spPr>
          <a:xfrm>
            <a:off x="395288" y="1196975"/>
            <a:ext cx="8183562" cy="3887788"/>
          </a:xfrm>
          <a:solidFill>
            <a:schemeClr val="bg1">
              <a:lumMod val="60000"/>
              <a:lumOff val="40000"/>
            </a:schemeClr>
          </a:solidFill>
        </p:spPr>
        <p:txBody>
          <a:bodyPr anchor="ctr"/>
          <a:lstStyle/>
          <a:p>
            <a:pPr algn="ctr" eaLnBrk="1" hangingPunct="1">
              <a:buFont typeface="Wingdings 2" pitchFamily="18" charset="2"/>
              <a:buNone/>
              <a:defRPr/>
            </a:pPr>
            <a:r>
              <a:rPr lang="ru-RU" sz="3200" b="1" smtClean="0"/>
              <a:t>познавательное развитие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188" y="1052513"/>
            <a:ext cx="7921625" cy="3887787"/>
          </a:xfrm>
          <a:solidFill>
            <a:schemeClr val="bg1">
              <a:lumMod val="60000"/>
              <a:lumOff val="40000"/>
            </a:schemeClr>
          </a:solidFill>
        </p:spPr>
        <p:txBody>
          <a:bodyPr anchor="ctr"/>
          <a:lstStyle/>
          <a:p>
            <a:pPr marL="0" indent="0">
              <a:buFont typeface="Wingdings 2" pitchFamily="18" charset="2"/>
              <a:buNone/>
              <a:defRPr/>
            </a:pPr>
            <a:r>
              <a:rPr lang="ru-RU" b="1" smtClean="0"/>
              <a:t>3. Что не относится к видам детской деятельности для детей 3-8 лет?</a:t>
            </a:r>
          </a:p>
          <a:p>
            <a:pPr marL="0" indent="0">
              <a:defRPr/>
            </a:pPr>
            <a:r>
              <a:rPr lang="ru-RU" smtClean="0"/>
              <a:t>а) манипулирование с предметами;</a:t>
            </a:r>
          </a:p>
          <a:p>
            <a:pPr marL="0" indent="0">
              <a:defRPr/>
            </a:pPr>
            <a:r>
              <a:rPr lang="ru-RU" smtClean="0"/>
              <a:t>б) познавательно-исследовательская;</a:t>
            </a:r>
          </a:p>
          <a:p>
            <a:pPr marL="0" indent="0">
              <a:defRPr/>
            </a:pPr>
            <a:r>
              <a:rPr lang="ru-RU" smtClean="0"/>
              <a:t>в) восприятие художественной литературы и фольклора.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endParaRPr lang="ru-RU" smtClean="0">
              <a:latin typeface="Arial" charset="0"/>
            </a:endParaRPr>
          </a:p>
          <a:p>
            <a:endParaRPr lang="ru-RU" smtClean="0">
              <a:latin typeface="Arial" charset="0"/>
            </a:endParaRPr>
          </a:p>
          <a:p>
            <a:endParaRPr lang="ru-RU" smtClean="0">
              <a:latin typeface="Arial" charset="0"/>
            </a:endParaRPr>
          </a:p>
          <a:p>
            <a:endParaRPr lang="ru-RU" smtClean="0">
              <a:latin typeface="Arial" charset="0"/>
            </a:endParaRPr>
          </a:p>
          <a:p>
            <a:pPr>
              <a:buFont typeface="Wingdings 2" pitchFamily="18" charset="2"/>
              <a:buNone/>
            </a:pPr>
            <a:r>
              <a:rPr lang="ru-RU" b="1" smtClean="0">
                <a:latin typeface="Arial" charset="0"/>
              </a:rPr>
              <a:t>    </a:t>
            </a:r>
            <a:r>
              <a:rPr lang="ru-RU" b="1" smtClean="0"/>
              <a:t>а) манипулирование с предметами;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468313" y="1484313"/>
            <a:ext cx="8183562" cy="4321175"/>
          </a:xfrm>
          <a:solidFill>
            <a:schemeClr val="bg1">
              <a:lumMod val="60000"/>
              <a:lumOff val="40000"/>
            </a:schemeClr>
          </a:solidFill>
        </p:spPr>
        <p:txBody>
          <a:bodyPr/>
          <a:lstStyle/>
          <a:p>
            <a:pPr>
              <a:buFont typeface="Wingdings 2" pitchFamily="18" charset="2"/>
              <a:buNone/>
              <a:defRPr/>
            </a:pPr>
            <a:r>
              <a:rPr lang="ru-RU" b="1" smtClean="0"/>
              <a:t>4. Выберите правильное соотношение обязательной части Программы и Части, формируемой участниками процесса:</a:t>
            </a:r>
          </a:p>
          <a:p>
            <a:pPr>
              <a:defRPr/>
            </a:pPr>
            <a:r>
              <a:rPr lang="ru-RU" smtClean="0"/>
              <a:t>а) 80% и 20%;</a:t>
            </a:r>
          </a:p>
          <a:p>
            <a:pPr>
              <a:defRPr/>
            </a:pPr>
            <a:r>
              <a:rPr lang="ru-RU" smtClean="0"/>
              <a:t>б) 60% и 40%;</a:t>
            </a:r>
          </a:p>
          <a:p>
            <a:pPr>
              <a:defRPr/>
            </a:pPr>
            <a:r>
              <a:rPr lang="ru-RU" smtClean="0"/>
              <a:t>в) 50% и 50%.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Содержимое 2"/>
          <p:cNvSpPr>
            <a:spLocks noGrp="1"/>
          </p:cNvSpPr>
          <p:nvPr>
            <p:ph idx="1"/>
          </p:nvPr>
        </p:nvSpPr>
        <p:spPr>
          <a:xfrm>
            <a:off x="323850" y="1196975"/>
            <a:ext cx="8183563" cy="3538538"/>
          </a:xfrm>
          <a:solidFill>
            <a:schemeClr val="bg1">
              <a:lumMod val="60000"/>
              <a:lumOff val="40000"/>
            </a:schemeClr>
          </a:solidFill>
        </p:spPr>
        <p:txBody>
          <a:bodyPr anchor="ctr"/>
          <a:lstStyle/>
          <a:p>
            <a:pPr algn="ctr" eaLnBrk="1" hangingPunct="1">
              <a:buClr>
                <a:srgbClr val="2C3622"/>
              </a:buClr>
              <a:buFont typeface="Arial" charset="0"/>
              <a:buNone/>
              <a:defRPr/>
            </a:pPr>
            <a:r>
              <a:rPr lang="ru-RU" b="1" u="sng" smtClean="0"/>
              <a:t>б) 60% и 40%;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Содержимое 2"/>
          <p:cNvSpPr>
            <a:spLocks noGrp="1"/>
          </p:cNvSpPr>
          <p:nvPr>
            <p:ph idx="1"/>
          </p:nvPr>
        </p:nvSpPr>
        <p:spPr>
          <a:xfrm>
            <a:off x="539750" y="908050"/>
            <a:ext cx="8064500" cy="2736850"/>
          </a:xfrm>
          <a:solidFill>
            <a:schemeClr val="bg1">
              <a:lumMod val="60000"/>
              <a:lumOff val="40000"/>
            </a:schemeClr>
          </a:solidFill>
        </p:spPr>
        <p:txBody>
          <a:bodyPr anchor="ctr"/>
          <a:lstStyle/>
          <a:p>
            <a:pPr marL="0" indent="0" algn="ctr" eaLnBrk="1" hangingPunct="1">
              <a:buFont typeface="Wingdings 2" pitchFamily="18" charset="2"/>
              <a:buNone/>
              <a:defRPr/>
            </a:pPr>
            <a:r>
              <a:rPr lang="ru-RU" b="1" smtClean="0"/>
              <a:t>5. Назовите основное направление развития ребенка по ФГОС ДО:</a:t>
            </a:r>
          </a:p>
          <a:p>
            <a:pPr marL="0" indent="0">
              <a:defRPr/>
            </a:pPr>
            <a:r>
              <a:rPr lang="ru-RU" smtClean="0"/>
              <a:t>а) предметное развитие;</a:t>
            </a:r>
          </a:p>
          <a:p>
            <a:pPr marL="0" indent="0">
              <a:defRPr/>
            </a:pPr>
            <a:r>
              <a:rPr lang="ru-RU" smtClean="0"/>
              <a:t>б) личностное развитие;</a:t>
            </a:r>
          </a:p>
          <a:p>
            <a:pPr marL="0" indent="0">
              <a:defRPr/>
            </a:pPr>
            <a:r>
              <a:rPr lang="ru-RU" smtClean="0"/>
              <a:t>в) метапредметное развитие </a:t>
            </a:r>
          </a:p>
        </p:txBody>
      </p:sp>
      <p:sp>
        <p:nvSpPr>
          <p:cNvPr id="33794" name="Rectangle 3"/>
          <p:cNvSpPr>
            <a:spLocks noChangeArrowheads="1"/>
          </p:cNvSpPr>
          <p:nvPr/>
        </p:nvSpPr>
        <p:spPr bwMode="auto">
          <a:xfrm>
            <a:off x="2484438" y="4292600"/>
            <a:ext cx="457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endParaRPr lang="ru-RU" b="1" i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088" y="1125538"/>
            <a:ext cx="7489825" cy="2735262"/>
          </a:xfrm>
          <a:solidFill>
            <a:schemeClr val="bg2">
              <a:lumMod val="40000"/>
              <a:lumOff val="60000"/>
            </a:schemeClr>
          </a:solidFill>
        </p:spPr>
        <p:txBody>
          <a:bodyPr anchor="ctr"/>
          <a:lstStyle/>
          <a:p>
            <a:pPr marL="0" indent="442913">
              <a:defRPr/>
            </a:pPr>
            <a:r>
              <a:rPr lang="ru-RU" smtClean="0"/>
              <a:t>в) метапредметное развитие </a:t>
            </a:r>
          </a:p>
          <a:p>
            <a:pPr marL="0" indent="442913">
              <a:defRPr/>
            </a:pPr>
            <a:endParaRPr lang="ru-RU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Содержимое 2"/>
          <p:cNvSpPr>
            <a:spLocks noGrp="1"/>
          </p:cNvSpPr>
          <p:nvPr>
            <p:ph idx="1"/>
          </p:nvPr>
        </p:nvSpPr>
        <p:spPr>
          <a:xfrm>
            <a:off x="468313" y="1557338"/>
            <a:ext cx="8183562" cy="4248150"/>
          </a:xfrm>
          <a:solidFill>
            <a:schemeClr val="bg1">
              <a:lumMod val="60000"/>
              <a:lumOff val="40000"/>
            </a:schemeClr>
          </a:solidFill>
        </p:spPr>
        <p:txBody>
          <a:bodyPr/>
          <a:lstStyle/>
          <a:p>
            <a:pPr marL="355600" indent="-268288">
              <a:defRPr/>
            </a:pPr>
            <a:r>
              <a:rPr lang="ru-RU" sz="1800" b="1" smtClean="0"/>
              <a:t>Метапредметность </a:t>
            </a:r>
            <a:r>
              <a:rPr lang="ru-RU" sz="1800" smtClean="0"/>
              <a:t>как способ формирования мышления обеспечивает формирование целостной картины мира в сознании ребенка.</a:t>
            </a:r>
          </a:p>
          <a:p>
            <a:pPr marL="355600" indent="-268288">
              <a:defRPr/>
            </a:pPr>
            <a:r>
              <a:rPr lang="ru-RU" sz="1800" b="1" smtClean="0"/>
              <a:t>Метапредметность</a:t>
            </a:r>
            <a:r>
              <a:rPr lang="ru-RU" sz="1800" smtClean="0"/>
              <a:t> – принцип интеграции содержания образования</a:t>
            </a:r>
          </a:p>
          <a:p>
            <a:pPr marL="355600" indent="-268288">
              <a:defRPr/>
            </a:pPr>
            <a:r>
              <a:rPr lang="ru-RU" sz="1800" smtClean="0"/>
              <a:t>Под </a:t>
            </a:r>
            <a:r>
              <a:rPr lang="ru-RU" sz="1800" b="1" smtClean="0"/>
              <a:t>метапредметными результатами</a:t>
            </a:r>
            <a:r>
              <a:rPr lang="ru-RU" sz="1800" smtClean="0"/>
              <a:t> понимаются универсальные способы действий – познавательные, коммуникативные – и способы регуляции своей деятельности, включая планирование, контроль и коррекцию. Универсальные способы действий осваиваются на базе одного, нескольких или всех образовательных областей и применяются детьми как в рамках образовательного процесса, так и при решении проблем в реальных жизненных ситуациях.</a:t>
            </a:r>
            <a:endParaRPr lang="ru-RU" sz="1800" b="1" smtClean="0"/>
          </a:p>
          <a:p>
            <a:pPr marL="355600" indent="-268288">
              <a:defRPr/>
            </a:pPr>
            <a:r>
              <a:rPr lang="ru-RU" sz="1800" b="1" smtClean="0"/>
              <a:t/>
            </a:r>
            <a:br>
              <a:rPr lang="ru-RU" sz="1800" b="1" smtClean="0"/>
            </a:br>
            <a:endParaRPr lang="ru-RU" sz="1800" smtClean="0">
              <a:solidFill>
                <a:srgbClr val="2C3622"/>
              </a:solidFill>
              <a:latin typeface="Times New Roman" pitchFamily="18" charset="0"/>
              <a:cs typeface="Times New Roman" pitchFamily="18" charset="0"/>
            </a:endParaRPr>
          </a:p>
          <a:p>
            <a:pPr marL="355600" indent="-268288" eaLnBrk="1" hangingPunct="1">
              <a:defRPr/>
            </a:pPr>
            <a:endParaRPr lang="ru-RU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b="1" smtClean="0"/>
              <a:t>6. Определите время реализации ООП ДО:</a:t>
            </a:r>
          </a:p>
          <a:p>
            <a:r>
              <a:rPr lang="ru-RU" smtClean="0"/>
              <a:t>а) от 65% до 80% времени пребывания детей в детском саду;</a:t>
            </a:r>
          </a:p>
          <a:p>
            <a:r>
              <a:rPr lang="ru-RU" smtClean="0"/>
              <a:t>б) только во время занятий;</a:t>
            </a:r>
          </a:p>
          <a:p>
            <a:r>
              <a:rPr lang="ru-RU" smtClean="0"/>
              <a:t>в) может реализовываться в течение всего времени пребывания детей в организации.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r>
              <a:rPr lang="ru-RU" sz="3200" b="1" smtClean="0"/>
              <a:t>в) может реализовываться в течение всего времени пребывания детей в организации.</a:t>
            </a:r>
          </a:p>
          <a:p>
            <a:endParaRPr lang="ru-RU" sz="3200" b="1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2400" b="1" smtClean="0"/>
              <a:t>7. К какой образовательной области относится развитие общения и взаимодействия ребенка со взрослым и сверстниками?</a:t>
            </a:r>
          </a:p>
          <a:p>
            <a:r>
              <a:rPr lang="ru-RU" sz="2400" smtClean="0"/>
              <a:t>а) социально-коммуникативное развитие;</a:t>
            </a:r>
          </a:p>
          <a:p>
            <a:r>
              <a:rPr lang="ru-RU" sz="2400" smtClean="0"/>
              <a:t>б) познавательное развитие;</a:t>
            </a:r>
          </a:p>
          <a:p>
            <a:r>
              <a:rPr lang="ru-RU" sz="2400" smtClean="0"/>
              <a:t>в) речевое развитие;</a:t>
            </a:r>
          </a:p>
          <a:p>
            <a:r>
              <a:rPr lang="ru-RU" sz="2400" smtClean="0"/>
              <a:t>г) художественно-эстетическое развитие;</a:t>
            </a:r>
          </a:p>
          <a:p>
            <a:r>
              <a:rPr lang="ru-RU" sz="2400" smtClean="0"/>
              <a:t>д) физическое развитие.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r>
              <a:rPr lang="ru-RU" sz="3200" b="1" smtClean="0"/>
              <a:t>а) социально-коммуникативное развитие;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ru-RU" b="1" smtClean="0"/>
              <a:t>8. К какой образовательной области относится знакомство с детской литературой?</a:t>
            </a:r>
          </a:p>
          <a:p>
            <a:pPr>
              <a:lnSpc>
                <a:spcPct val="90000"/>
              </a:lnSpc>
            </a:pPr>
            <a:r>
              <a:rPr lang="ru-RU" smtClean="0"/>
              <a:t>а) социально-коммуникативное развитие;</a:t>
            </a:r>
          </a:p>
          <a:p>
            <a:pPr>
              <a:lnSpc>
                <a:spcPct val="90000"/>
              </a:lnSpc>
            </a:pPr>
            <a:r>
              <a:rPr lang="ru-RU" smtClean="0"/>
              <a:t>б) познавательное развитие;</a:t>
            </a:r>
          </a:p>
          <a:p>
            <a:pPr>
              <a:lnSpc>
                <a:spcPct val="90000"/>
              </a:lnSpc>
            </a:pPr>
            <a:r>
              <a:rPr lang="ru-RU" smtClean="0"/>
              <a:t>в) речевое развитие;</a:t>
            </a:r>
          </a:p>
          <a:p>
            <a:pPr>
              <a:lnSpc>
                <a:spcPct val="90000"/>
              </a:lnSpc>
            </a:pPr>
            <a:r>
              <a:rPr lang="ru-RU" smtClean="0"/>
              <a:t>г) художественно-эстетическое развитие;</a:t>
            </a:r>
          </a:p>
          <a:p>
            <a:pPr>
              <a:lnSpc>
                <a:spcPct val="90000"/>
              </a:lnSpc>
            </a:pPr>
            <a:r>
              <a:rPr lang="ru-RU" smtClean="0"/>
              <a:t>д) физическое развитие.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r>
              <a:rPr lang="ru-RU" sz="3200" b="1" smtClean="0"/>
              <a:t>            в) речевое развитие;</a:t>
            </a:r>
          </a:p>
          <a:p>
            <a:endParaRPr lang="ru-RU" sz="3200" b="1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sz="2400" b="1" smtClean="0"/>
              <a:t>9.  Восстановите правильную структуру документа:</a:t>
            </a:r>
          </a:p>
          <a:p>
            <a:pPr>
              <a:lnSpc>
                <a:spcPct val="80000"/>
              </a:lnSpc>
            </a:pPr>
            <a:r>
              <a:rPr lang="ru-RU" sz="2400" smtClean="0"/>
              <a:t>а) требования к структуре образовательной программы дошкольного образования и</a:t>
            </a:r>
          </a:p>
          <a:p>
            <a:pPr>
              <a:lnSpc>
                <a:spcPct val="80000"/>
              </a:lnSpc>
            </a:pPr>
            <a:r>
              <a:rPr lang="ru-RU" sz="2400" smtClean="0"/>
              <a:t>ее объему;</a:t>
            </a:r>
          </a:p>
          <a:p>
            <a:pPr>
              <a:lnSpc>
                <a:spcPct val="80000"/>
              </a:lnSpc>
            </a:pPr>
            <a:r>
              <a:rPr lang="ru-RU" sz="2400" smtClean="0"/>
              <a:t>б) общие положения;</a:t>
            </a:r>
          </a:p>
          <a:p>
            <a:pPr>
              <a:lnSpc>
                <a:spcPct val="80000"/>
              </a:lnSpc>
            </a:pPr>
            <a:r>
              <a:rPr lang="ru-RU" sz="2400" smtClean="0"/>
              <a:t>в) требования к результатам освоения основной образовательной программы дошкольного образования;</a:t>
            </a:r>
          </a:p>
          <a:p>
            <a:pPr>
              <a:lnSpc>
                <a:spcPct val="80000"/>
              </a:lnSpc>
            </a:pPr>
            <a:r>
              <a:rPr lang="ru-RU" sz="2400" smtClean="0"/>
              <a:t>г) требования к условиям реализации основной образовательной программы дошкольного образования.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3"/>
          <p:cNvSpPr>
            <a:spLocks noGrp="1"/>
          </p:cNvSpPr>
          <p:nvPr>
            <p:ph type="body" idx="1"/>
          </p:nvPr>
        </p:nvSpPr>
        <p:spPr>
          <a:xfrm>
            <a:off x="468313" y="549275"/>
            <a:ext cx="8183562" cy="4187825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 2" pitchFamily="18" charset="2"/>
              <a:buNone/>
            </a:pPr>
            <a:r>
              <a:rPr lang="ru-RU" sz="2400" b="1" smtClean="0"/>
              <a:t>(б, а, г, в)</a:t>
            </a:r>
          </a:p>
          <a:p>
            <a:pPr>
              <a:lnSpc>
                <a:spcPct val="90000"/>
              </a:lnSpc>
            </a:pPr>
            <a:r>
              <a:rPr lang="ru-RU" sz="2400" smtClean="0"/>
              <a:t>б) общие положения;</a:t>
            </a:r>
          </a:p>
          <a:p>
            <a:pPr>
              <a:lnSpc>
                <a:spcPct val="90000"/>
              </a:lnSpc>
            </a:pPr>
            <a:r>
              <a:rPr lang="ru-RU" sz="2400" smtClean="0"/>
              <a:t>а) требования к структуре образовательной программы дошкольного образования и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ru-RU" sz="2400" smtClean="0"/>
              <a:t>  ее объему</a:t>
            </a:r>
            <a:r>
              <a:rPr lang="ru-RU" sz="2400" smtClean="0">
                <a:latin typeface="Arial" charset="0"/>
              </a:rPr>
              <a:t>;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ru-RU" sz="2400" smtClean="0"/>
              <a:t>г) требования к условиям реализации основной образовательной программы дошкольного образования</a:t>
            </a:r>
            <a:r>
              <a:rPr lang="ru-RU" sz="2400" smtClean="0">
                <a:latin typeface="Arial" charset="0"/>
              </a:rPr>
              <a:t>.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ru-RU" sz="2400" smtClean="0"/>
              <a:t>в) требования к результатам освоения основной образовательной программы дошкольного образования;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b="1" smtClean="0"/>
              <a:t>10.Как в Стандарте ДО определена Программа?</a:t>
            </a:r>
          </a:p>
          <a:p>
            <a:r>
              <a:rPr lang="ru-RU" smtClean="0"/>
              <a:t>а) программа обучения детей;</a:t>
            </a:r>
          </a:p>
          <a:p>
            <a:r>
              <a:rPr lang="ru-RU" smtClean="0"/>
              <a:t>б) программа психолого-педагогической поддержки позитивной социализации и индивидуализации;</a:t>
            </a:r>
          </a:p>
          <a:p>
            <a:r>
              <a:rPr lang="ru-RU" smtClean="0"/>
              <a:t>в) программа воспитания и обучения детей.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r>
              <a:rPr lang="ru-RU" b="1" smtClean="0"/>
              <a:t>б) программа психолого-педагогической поддержки позитивной социализации и индивидуализации;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b="1" smtClean="0"/>
              <a:t>11.Назовите что не является основным разделом Программы:</a:t>
            </a:r>
          </a:p>
          <a:p>
            <a:r>
              <a:rPr lang="ru-RU" smtClean="0"/>
              <a:t>а) целевой;</a:t>
            </a:r>
          </a:p>
          <a:p>
            <a:r>
              <a:rPr lang="ru-RU" smtClean="0"/>
              <a:t>б) установочный;</a:t>
            </a:r>
          </a:p>
          <a:p>
            <a:r>
              <a:rPr lang="ru-RU" smtClean="0"/>
              <a:t>в) содержательный;</a:t>
            </a:r>
          </a:p>
          <a:p>
            <a:r>
              <a:rPr lang="ru-RU" smtClean="0"/>
              <a:t>г) организационный.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r>
              <a:rPr lang="ru-RU" sz="3200" smtClean="0"/>
              <a:t>            </a:t>
            </a:r>
            <a:r>
              <a:rPr lang="ru-RU" sz="3200" b="1" smtClean="0"/>
              <a:t>б) установочный;</a:t>
            </a:r>
          </a:p>
          <a:p>
            <a:endParaRPr lang="ru-RU" sz="3200" b="1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b="1" smtClean="0"/>
              <a:t>12. На что нацелен Стандарт ДО?</a:t>
            </a:r>
          </a:p>
          <a:p>
            <a:r>
              <a:rPr lang="ru-RU" smtClean="0"/>
              <a:t>а) формирование знаний, умений, навыков;</a:t>
            </a:r>
          </a:p>
          <a:p>
            <a:r>
              <a:rPr lang="ru-RU" smtClean="0"/>
              <a:t>б) формирование интегративных качеств личности;</a:t>
            </a:r>
          </a:p>
          <a:p>
            <a:r>
              <a:rPr lang="ru-RU" smtClean="0"/>
              <a:t>в) целевые ориентиры дошкольного образования.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r>
              <a:rPr lang="ru-RU" sz="3200" b="1" smtClean="0"/>
              <a:t>в) целевые ориентиры дошкольного образования.</a:t>
            </a:r>
          </a:p>
          <a:p>
            <a:endParaRPr lang="ru-RU" sz="3200" b="1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ru-RU" sz="2000" b="1" smtClean="0"/>
              <a:t>13. Что не является направлением коррекционной работы и/или инклюзивного образования?</a:t>
            </a:r>
          </a:p>
          <a:p>
            <a:pPr>
              <a:lnSpc>
                <a:spcPct val="90000"/>
              </a:lnSpc>
            </a:pPr>
            <a:endParaRPr lang="ru-RU" sz="2000" b="1" smtClean="0"/>
          </a:p>
          <a:p>
            <a:pPr>
              <a:lnSpc>
                <a:spcPct val="90000"/>
              </a:lnSpc>
            </a:pPr>
            <a:r>
              <a:rPr lang="ru-RU" sz="2000" smtClean="0"/>
              <a:t>а) обеспечение коррекции нарушений развития различных категорий детей с ограниченными возможностями здоровья, оказание им квалифицированной помощи в освоении Программы;</a:t>
            </a:r>
          </a:p>
          <a:p>
            <a:pPr>
              <a:lnSpc>
                <a:spcPct val="90000"/>
              </a:lnSpc>
            </a:pPr>
            <a:r>
              <a:rPr lang="ru-RU" sz="2000" smtClean="0"/>
              <a:t>б) квалифицированное медицинское обслуживание;</a:t>
            </a:r>
          </a:p>
          <a:p>
            <a:pPr>
              <a:lnSpc>
                <a:spcPct val="90000"/>
              </a:lnSpc>
            </a:pPr>
            <a:r>
              <a:rPr lang="ru-RU" sz="2000" smtClean="0"/>
              <a:t>в) освоение детьми с ограниченными возможностями здоровья Программы, их разностороннее развитие с учетом возрастных и индивидуальных особенностей и особых образовательных потребностей, социальной адаптации.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r>
              <a:rPr lang="ru-RU" b="1" smtClean="0"/>
              <a:t>б) квалифицированное медицинское обслуживание;</a:t>
            </a:r>
          </a:p>
          <a:p>
            <a:endParaRPr lang="ru-RU" b="1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b="1" smtClean="0"/>
              <a:t>14.На что не направлена педагогическая диагностика (мониторинг)?</a:t>
            </a:r>
          </a:p>
          <a:p>
            <a:r>
              <a:rPr lang="ru-RU" smtClean="0"/>
              <a:t>а) индивидуализация образования;</a:t>
            </a:r>
          </a:p>
          <a:p>
            <a:r>
              <a:rPr lang="ru-RU" smtClean="0"/>
              <a:t>б) итоговая диагностика к школе;</a:t>
            </a:r>
          </a:p>
          <a:p>
            <a:r>
              <a:rPr lang="ru-RU" smtClean="0"/>
              <a:t>в) оптимизация работы с группой детей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3"/>
          <p:cNvSpPr>
            <a:spLocks noGrp="1"/>
          </p:cNvSpPr>
          <p:nvPr>
            <p:ph type="body" idx="1"/>
          </p:nvPr>
        </p:nvSpPr>
        <p:spPr>
          <a:xfrm>
            <a:off x="468313" y="549275"/>
            <a:ext cx="8183562" cy="60483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ru-RU" sz="1600" smtClean="0"/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sz="1800" b="1" smtClean="0"/>
              <a:t> б) итоговая диагностика к школе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sz="1600" smtClean="0"/>
              <a:t> Согласно п. 4.3 федерального государственного образовательного стандарта дошкольного образования, утв. приказом Минобрнауки России от 17.10.2013 № 1155, целевые ориентиры (социально-нормативные возрастные характеристики возможных достижений ребенка на этапе завершения уровня дошкольного образования) не подлежат непосредственной оценке, в т. ч. в виде педагогической диагностики (мониторинга, а также не являются основанием для их формального сравнения с реальными достижениями детей. </a:t>
            </a:r>
            <a:r>
              <a:rPr lang="ru-RU" sz="1600" b="1" i="1" smtClean="0"/>
              <a:t>Таким образом, мониторинг относительно развития детей на сегодняшний день не предполагается и даже запрещен современными нормативными требованиями.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sz="1600" smtClean="0"/>
              <a:t>Однако, согласно п. 3.2.3 Стандарта, при реализации образовательной программы дошкольного образования в ДОО </a:t>
            </a:r>
            <a:r>
              <a:rPr lang="ru-RU" sz="1600" b="1" i="1" smtClean="0"/>
              <a:t>может проводиться оценка индивидуального развития детей</a:t>
            </a:r>
            <a:r>
              <a:rPr lang="ru-RU" sz="1600" smtClean="0"/>
              <a:t> дошкольного возраста в рамках педагогической диагностики (мониторинга).  </a:t>
            </a:r>
            <a:endParaRPr lang="ru-RU" sz="1600" smtClean="0">
              <a:latin typeface="Arial" charset="0"/>
            </a:endParaRP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ru-RU" sz="1600" smtClean="0"/>
              <a:t>Оценка индивидуального развития детей может проводиться педагогом в ходе внутреннего мониторинга становления показателей развития личности ребенка, результаты которого </a:t>
            </a:r>
            <a:r>
              <a:rPr lang="ru-RU" sz="1600" b="1" i="1" smtClean="0"/>
              <a:t>используются только для оптимизации образовательной работы с группой дошкольников и для решения задач индивидуализации образования</a:t>
            </a:r>
            <a:r>
              <a:rPr lang="ru-RU" sz="1600" smtClean="0"/>
              <a:t> через построение образовательной траектории для детей, испытывающих трудности в образовательном процессе или имеющих особые образовательные потребности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3"/>
          <p:cNvSpPr>
            <a:spLocks noGrp="1"/>
          </p:cNvSpPr>
          <p:nvPr>
            <p:ph type="body"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endParaRPr lang="ru-RU" smtClean="0"/>
          </a:p>
          <a:p>
            <a:pPr>
              <a:buFont typeface="Wingdings 2" pitchFamily="18" charset="2"/>
              <a:buNone/>
            </a:pPr>
            <a:r>
              <a:rPr lang="ru-RU" sz="3600" b="1" smtClean="0"/>
              <a:t>      СПАСИБО ЗА ВНИМАНИЕ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Другая 29">
      <a:dk1>
        <a:srgbClr val="000000"/>
      </a:dk1>
      <a:lt1>
        <a:srgbClr val="BDE296"/>
      </a:lt1>
      <a:dk2>
        <a:srgbClr val="BDE296"/>
      </a:dk2>
      <a:lt2>
        <a:srgbClr val="BDE296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518</TotalTime>
  <Words>723</Words>
  <Application>Microsoft Office PowerPoint</Application>
  <PresentationFormat>Экран (4:3)</PresentationFormat>
  <Paragraphs>139</Paragraphs>
  <Slides>32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32</vt:i4>
      </vt:variant>
    </vt:vector>
  </HeadingPairs>
  <TitlesOfParts>
    <vt:vector size="41" baseType="lpstr">
      <vt:lpstr>Arial</vt:lpstr>
      <vt:lpstr>Verdana</vt:lpstr>
      <vt:lpstr>Wingdings 2</vt:lpstr>
      <vt:lpstr>Calibri</vt:lpstr>
      <vt:lpstr>Times New Roman</vt:lpstr>
      <vt:lpstr>Аспект</vt:lpstr>
      <vt:lpstr>Аспект</vt:lpstr>
      <vt:lpstr>Аспект</vt:lpstr>
      <vt:lpstr>Аспект</vt:lpstr>
      <vt:lpstr>ДЕЛОВАЯ ИГРА ДЛЯ ПЕДАГОГОВ ДОУ</vt:lpstr>
      <vt:lpstr>ЦЕЛЬ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Админ</cp:lastModifiedBy>
  <cp:revision>50</cp:revision>
  <cp:lastPrinted>2014-09-25T14:20:03Z</cp:lastPrinted>
  <dcterms:modified xsi:type="dcterms:W3CDTF">2016-03-28T06:06:11Z</dcterms:modified>
</cp:coreProperties>
</file>