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70" r:id="rId4"/>
    <p:sldId id="269" r:id="rId5"/>
    <p:sldId id="268" r:id="rId6"/>
    <p:sldId id="267" r:id="rId7"/>
    <p:sldId id="266" r:id="rId8"/>
    <p:sldId id="257" r:id="rId9"/>
    <p:sldId id="258" r:id="rId10"/>
    <p:sldId id="259" r:id="rId11"/>
    <p:sldId id="260" r:id="rId12"/>
    <p:sldId id="262" r:id="rId13"/>
    <p:sldId id="263" r:id="rId14"/>
    <p:sldId id="264" r:id="rId15"/>
    <p:sldId id="272" r:id="rId16"/>
    <p:sldId id="273" r:id="rId17"/>
    <p:sldId id="265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480"/>
    <a:srgbClr val="B82508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68" autoAdjust="0"/>
    <p:restoredTop sz="94660"/>
  </p:normalViewPr>
  <p:slideViewPr>
    <p:cSldViewPr>
      <p:cViewPr varScale="1">
        <p:scale>
          <a:sx n="50" d="100"/>
          <a:sy n="50" d="100"/>
        </p:scale>
        <p:origin x="-1272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21.05.2018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21.05.2018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21.05.2018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21.05.2018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ользователь\Desktop\шаблоны для цветов\PSD.Funny.Photo.Frame.For.Children.3484x26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142" y="-32825"/>
            <a:ext cx="9282974" cy="6861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Пользователь\Desktop\полевые цветы\Натюрморт полевые цветы-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399363"/>
            <a:ext cx="4805433" cy="331446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Волна 3"/>
          <p:cNvSpPr/>
          <p:nvPr/>
        </p:nvSpPr>
        <p:spPr>
          <a:xfrm>
            <a:off x="467544" y="188640"/>
            <a:ext cx="7776864" cy="2520280"/>
          </a:xfrm>
          <a:prstGeom prst="wave">
            <a:avLst>
              <a:gd name="adj1" fmla="val 12500"/>
              <a:gd name="adj2" fmla="val -1303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schemeClr val="tx1"/>
              </a:solidFill>
              <a:latin typeface="Monotype Corsiva" pitchFamily="66" charset="0"/>
            </a:endParaRPr>
          </a:p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Monotype Corsiva" pitchFamily="66" charset="0"/>
              </a:rPr>
              <a:t>Муниципальное </a:t>
            </a:r>
            <a:r>
              <a:rPr lang="ru-RU" sz="2400" b="1" dirty="0">
                <a:solidFill>
                  <a:srgbClr val="FF0000"/>
                </a:solidFill>
                <a:latin typeface="Monotype Corsiva" pitchFamily="66" charset="0"/>
              </a:rPr>
              <a:t>бюджетное дошкольное образовательное учреждение детского сада комбинированного </a:t>
            </a:r>
            <a:r>
              <a:rPr lang="ru-RU" sz="2400" b="1" dirty="0" smtClean="0">
                <a:solidFill>
                  <a:srgbClr val="FF0000"/>
                </a:solidFill>
                <a:latin typeface="Monotype Corsiva" pitchFamily="66" charset="0"/>
              </a:rPr>
              <a:t>вида №30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Monotype Corsiva" pitchFamily="66" charset="0"/>
              </a:rPr>
              <a:t>             ст. Воздвиженская  муниципальное </a:t>
            </a:r>
            <a:r>
              <a:rPr lang="ru-RU" sz="2400" b="1" dirty="0">
                <a:solidFill>
                  <a:srgbClr val="FF0000"/>
                </a:solidFill>
                <a:latin typeface="Monotype Corsiva" pitchFamily="66" charset="0"/>
              </a:rPr>
              <a:t>образование</a:t>
            </a:r>
          </a:p>
          <a:p>
            <a:pPr algn="ctr"/>
            <a:r>
              <a:rPr lang="ru-RU" sz="2400" b="1" dirty="0">
                <a:solidFill>
                  <a:srgbClr val="FF0000"/>
                </a:solidFill>
                <a:latin typeface="Monotype Corsiva" pitchFamily="66" charset="0"/>
              </a:rPr>
              <a:t>             </a:t>
            </a:r>
            <a:r>
              <a:rPr lang="ru-RU" sz="2400" b="1" dirty="0" err="1">
                <a:solidFill>
                  <a:srgbClr val="FF0000"/>
                </a:solidFill>
                <a:latin typeface="Monotype Corsiva" pitchFamily="66" charset="0"/>
              </a:rPr>
              <a:t>Курганинский</a:t>
            </a:r>
            <a:r>
              <a:rPr lang="ru-RU" sz="2400" b="1" dirty="0">
                <a:solidFill>
                  <a:srgbClr val="FF0000"/>
                </a:solidFill>
                <a:latin typeface="Monotype Corsiva" pitchFamily="66" charset="0"/>
              </a:rPr>
              <a:t> </a:t>
            </a:r>
            <a:r>
              <a:rPr lang="ru-RU" sz="2400" b="1" dirty="0" smtClean="0">
                <a:solidFill>
                  <a:srgbClr val="FF0000"/>
                </a:solidFill>
                <a:latin typeface="Monotype Corsiva" pitchFamily="66" charset="0"/>
              </a:rPr>
              <a:t>район</a:t>
            </a:r>
            <a:endParaRPr lang="ru-RU" sz="2400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425744" y="5733256"/>
            <a:ext cx="6386616" cy="79208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rgbClr val="FF0000"/>
              </a:solidFill>
              <a:latin typeface="Segoe Print" pitchFamily="2" charset="0"/>
            </a:endParaRPr>
          </a:p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Segoe Print" pitchFamily="2" charset="0"/>
              </a:rPr>
              <a:t>     </a:t>
            </a:r>
            <a:r>
              <a:rPr lang="ru-RU" sz="2400" b="1" dirty="0" smtClean="0">
                <a:solidFill>
                  <a:srgbClr val="FF0000"/>
                </a:solidFill>
                <a:latin typeface="Monotype Corsiva" pitchFamily="66" charset="0"/>
              </a:rPr>
              <a:t>Подготовила воспитатель 1 категории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Monotype Corsiva" pitchFamily="66" charset="0"/>
              </a:rPr>
              <a:t>старшей логопедической группы: 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Monotype Corsiva" pitchFamily="66" charset="0"/>
              </a:rPr>
              <a:t>                                                                  Е. А. </a:t>
            </a:r>
            <a:r>
              <a:rPr lang="ru-RU" sz="2400" b="1" dirty="0" err="1" smtClean="0">
                <a:solidFill>
                  <a:srgbClr val="FF0000"/>
                </a:solidFill>
                <a:latin typeface="Monotype Corsiva" pitchFamily="66" charset="0"/>
              </a:rPr>
              <a:t>Юндина</a:t>
            </a:r>
            <a:endParaRPr lang="ru-RU" sz="2400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0" y="2564904"/>
            <a:ext cx="4355976" cy="259228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rgbClr val="00B050"/>
                </a:solidFill>
                <a:latin typeface="Monotype Corsiva" pitchFamily="66" charset="0"/>
              </a:rPr>
              <a:t>«Цветочки полевые»</a:t>
            </a:r>
            <a:endParaRPr lang="ru-RU" sz="4000" b="1" dirty="0">
              <a:solidFill>
                <a:srgbClr val="00B050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2671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ользователь\Desktop\шаблоны для цветов\PSD.Funny.Photo.Frame.For.Children.3484x26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2" y="-12650"/>
            <a:ext cx="9138838" cy="6861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Скругленный прямоугольник 2"/>
          <p:cNvSpPr/>
          <p:nvPr/>
        </p:nvSpPr>
        <p:spPr>
          <a:xfrm>
            <a:off x="3347864" y="548680"/>
            <a:ext cx="5328592" cy="532859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CC0480"/>
                </a:solidFill>
                <a:latin typeface="Monotype Corsiva" pitchFamily="66" charset="0"/>
              </a:rPr>
              <a:t>          Цветок </a:t>
            </a:r>
            <a:r>
              <a:rPr lang="ru-RU" sz="2800" b="1" dirty="0">
                <a:solidFill>
                  <a:srgbClr val="CC0480"/>
                </a:solidFill>
                <a:latin typeface="Monotype Corsiva" pitchFamily="66" charset="0"/>
              </a:rPr>
              <a:t>на лугу</a:t>
            </a:r>
            <a:br>
              <a:rPr lang="ru-RU" sz="2800" b="1" dirty="0">
                <a:solidFill>
                  <a:srgbClr val="CC0480"/>
                </a:solidFill>
                <a:latin typeface="Monotype Corsiva" pitchFamily="66" charset="0"/>
              </a:rPr>
            </a:br>
            <a:r>
              <a:rPr lang="ru-RU" sz="2800" b="1" dirty="0" smtClean="0">
                <a:solidFill>
                  <a:srgbClr val="CC0480"/>
                </a:solidFill>
                <a:latin typeface="Monotype Corsiva" pitchFamily="66" charset="0"/>
              </a:rPr>
              <a:t>           Я </a:t>
            </a:r>
            <a:r>
              <a:rPr lang="ru-RU" sz="2800" b="1" dirty="0">
                <a:solidFill>
                  <a:srgbClr val="CC0480"/>
                </a:solidFill>
                <a:latin typeface="Monotype Corsiva" pitchFamily="66" charset="0"/>
              </a:rPr>
              <a:t>сорвал на бегу.</a:t>
            </a:r>
            <a:br>
              <a:rPr lang="ru-RU" sz="2800" b="1" dirty="0">
                <a:solidFill>
                  <a:srgbClr val="CC0480"/>
                </a:solidFill>
                <a:latin typeface="Monotype Corsiva" pitchFamily="66" charset="0"/>
              </a:rPr>
            </a:br>
            <a:r>
              <a:rPr lang="ru-RU" sz="2800" b="1" dirty="0" smtClean="0">
                <a:solidFill>
                  <a:srgbClr val="CC0480"/>
                </a:solidFill>
                <a:latin typeface="Monotype Corsiva" pitchFamily="66" charset="0"/>
              </a:rPr>
              <a:t>         Сорвал</a:t>
            </a:r>
            <a:r>
              <a:rPr lang="ru-RU" sz="2800" b="1" dirty="0">
                <a:solidFill>
                  <a:srgbClr val="CC0480"/>
                </a:solidFill>
                <a:latin typeface="Monotype Corsiva" pitchFamily="66" charset="0"/>
              </a:rPr>
              <a:t>,</a:t>
            </a:r>
            <a:br>
              <a:rPr lang="ru-RU" sz="2800" b="1" dirty="0">
                <a:solidFill>
                  <a:srgbClr val="CC0480"/>
                </a:solidFill>
                <a:latin typeface="Monotype Corsiva" pitchFamily="66" charset="0"/>
              </a:rPr>
            </a:br>
            <a:r>
              <a:rPr lang="ru-RU" sz="2800" b="1" dirty="0" smtClean="0">
                <a:solidFill>
                  <a:srgbClr val="CC0480"/>
                </a:solidFill>
                <a:latin typeface="Monotype Corsiva" pitchFamily="66" charset="0"/>
              </a:rPr>
              <a:t>            А </a:t>
            </a:r>
            <a:r>
              <a:rPr lang="ru-RU" sz="2800" b="1" dirty="0">
                <a:solidFill>
                  <a:srgbClr val="CC0480"/>
                </a:solidFill>
                <a:latin typeface="Monotype Corsiva" pitchFamily="66" charset="0"/>
              </a:rPr>
              <a:t>зачем –</a:t>
            </a:r>
            <a:br>
              <a:rPr lang="ru-RU" sz="2800" b="1" dirty="0">
                <a:solidFill>
                  <a:srgbClr val="CC0480"/>
                </a:solidFill>
                <a:latin typeface="Monotype Corsiva" pitchFamily="66" charset="0"/>
              </a:rPr>
            </a:br>
            <a:r>
              <a:rPr lang="ru-RU" sz="2800" b="1" dirty="0" smtClean="0">
                <a:solidFill>
                  <a:srgbClr val="CC0480"/>
                </a:solidFill>
                <a:latin typeface="Monotype Corsiva" pitchFamily="66" charset="0"/>
              </a:rPr>
              <a:t>        Объяснить </a:t>
            </a:r>
            <a:r>
              <a:rPr lang="ru-RU" sz="2800" b="1" dirty="0">
                <a:solidFill>
                  <a:srgbClr val="CC0480"/>
                </a:solidFill>
                <a:latin typeface="Monotype Corsiva" pitchFamily="66" charset="0"/>
              </a:rPr>
              <a:t>не могу.</a:t>
            </a:r>
            <a:br>
              <a:rPr lang="ru-RU" sz="2800" b="1" dirty="0">
                <a:solidFill>
                  <a:srgbClr val="CC0480"/>
                </a:solidFill>
                <a:latin typeface="Monotype Corsiva" pitchFamily="66" charset="0"/>
              </a:rPr>
            </a:br>
            <a:r>
              <a:rPr lang="ru-RU" sz="2800" b="1" dirty="0" smtClean="0">
                <a:solidFill>
                  <a:srgbClr val="CC0480"/>
                </a:solidFill>
                <a:latin typeface="Monotype Corsiva" pitchFamily="66" charset="0"/>
              </a:rPr>
              <a:t>           В </a:t>
            </a:r>
            <a:r>
              <a:rPr lang="ru-RU" sz="2800" b="1" dirty="0">
                <a:solidFill>
                  <a:srgbClr val="CC0480"/>
                </a:solidFill>
                <a:latin typeface="Monotype Corsiva" pitchFamily="66" charset="0"/>
              </a:rPr>
              <a:t>стакане</a:t>
            </a:r>
            <a:br>
              <a:rPr lang="ru-RU" sz="2800" b="1" dirty="0">
                <a:solidFill>
                  <a:srgbClr val="CC0480"/>
                </a:solidFill>
                <a:latin typeface="Monotype Corsiva" pitchFamily="66" charset="0"/>
              </a:rPr>
            </a:br>
            <a:r>
              <a:rPr lang="ru-RU" sz="2800" b="1" dirty="0" smtClean="0">
                <a:solidFill>
                  <a:srgbClr val="CC0480"/>
                </a:solidFill>
                <a:latin typeface="Monotype Corsiva" pitchFamily="66" charset="0"/>
              </a:rPr>
              <a:t>        Он </a:t>
            </a:r>
            <a:r>
              <a:rPr lang="ru-RU" sz="2800" b="1" dirty="0">
                <a:solidFill>
                  <a:srgbClr val="CC0480"/>
                </a:solidFill>
                <a:latin typeface="Monotype Corsiva" pitchFamily="66" charset="0"/>
              </a:rPr>
              <a:t>день простоял — и завял.</a:t>
            </a:r>
            <a:br>
              <a:rPr lang="ru-RU" sz="2800" b="1" dirty="0">
                <a:solidFill>
                  <a:srgbClr val="CC0480"/>
                </a:solidFill>
                <a:latin typeface="Monotype Corsiva" pitchFamily="66" charset="0"/>
              </a:rPr>
            </a:br>
            <a:r>
              <a:rPr lang="ru-RU" sz="2800" b="1" dirty="0" smtClean="0">
                <a:solidFill>
                  <a:srgbClr val="CC0480"/>
                </a:solidFill>
                <a:latin typeface="Monotype Corsiva" pitchFamily="66" charset="0"/>
              </a:rPr>
              <a:t>             А </a:t>
            </a:r>
            <a:r>
              <a:rPr lang="ru-RU" sz="2800" b="1" dirty="0">
                <a:solidFill>
                  <a:srgbClr val="CC0480"/>
                </a:solidFill>
                <a:latin typeface="Monotype Corsiva" pitchFamily="66" charset="0"/>
              </a:rPr>
              <a:t>сколько бы он</a:t>
            </a:r>
            <a:br>
              <a:rPr lang="ru-RU" sz="2800" b="1" dirty="0">
                <a:solidFill>
                  <a:srgbClr val="CC0480"/>
                </a:solidFill>
                <a:latin typeface="Monotype Corsiva" pitchFamily="66" charset="0"/>
              </a:rPr>
            </a:br>
            <a:r>
              <a:rPr lang="ru-RU" sz="2800" b="1" dirty="0" smtClean="0">
                <a:solidFill>
                  <a:srgbClr val="CC0480"/>
                </a:solidFill>
                <a:latin typeface="Monotype Corsiva" pitchFamily="66" charset="0"/>
              </a:rPr>
              <a:t>                       На </a:t>
            </a:r>
            <a:r>
              <a:rPr lang="ru-RU" sz="2800" b="1" dirty="0">
                <a:solidFill>
                  <a:srgbClr val="CC0480"/>
                </a:solidFill>
                <a:latin typeface="Monotype Corsiva" pitchFamily="66" charset="0"/>
              </a:rPr>
              <a:t>лугу простоял?</a:t>
            </a:r>
            <a:endParaRPr lang="ru-RU" sz="2800" dirty="0">
              <a:solidFill>
                <a:srgbClr val="CC0480"/>
              </a:solidFill>
              <a:latin typeface="Monotype Corsiva" pitchFamily="66" charset="0"/>
            </a:endParaRPr>
          </a:p>
        </p:txBody>
      </p:sp>
      <p:pic>
        <p:nvPicPr>
          <p:cNvPr id="3074" name="Picture 2" descr="C:\Users\Пользователь\Desktop\кудак-ва-табиат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76" y="576887"/>
            <a:ext cx="4711679" cy="3780517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4728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ользователь\Desktop\шаблоны для цветов\PSD.Funny.Photo.Frame.For.Children.3484x26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2" y="-12650"/>
            <a:ext cx="9138838" cy="6861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Пользователь\Desktop\полевые цветы\rossiia-lug-romashki-tsvet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407" y="764703"/>
            <a:ext cx="8226041" cy="524479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Скругленный прямоугольник 2"/>
          <p:cNvSpPr/>
          <p:nvPr/>
        </p:nvSpPr>
        <p:spPr>
          <a:xfrm>
            <a:off x="354823" y="307503"/>
            <a:ext cx="3096343" cy="9144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 smtClean="0">
                <a:solidFill>
                  <a:srgbClr val="FF0000"/>
                </a:solidFill>
                <a:latin typeface="Monotype Corsiva" pitchFamily="66" charset="0"/>
              </a:rPr>
              <a:t>Ромашка</a:t>
            </a:r>
            <a:endParaRPr lang="ru-RU" sz="6000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4728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ользователь\Desktop\шаблоны для цветов\PSD.Funny.Photo.Frame.For.Children.3484x26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2" y="-12650"/>
            <a:ext cx="9138838" cy="6861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179513" y="362098"/>
            <a:ext cx="3456384" cy="9144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 smtClean="0">
                <a:solidFill>
                  <a:srgbClr val="FF0000"/>
                </a:solidFill>
                <a:latin typeface="Monotype Corsiva" pitchFamily="66" charset="0"/>
              </a:rPr>
              <a:t>Иван - чай</a:t>
            </a:r>
            <a:endParaRPr lang="ru-RU" sz="6000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2051" name="Picture 3" descr="C:\Users\Пользователь\Desktop\полевые цветы\ivan-chaj-polz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133" y="819298"/>
            <a:ext cx="8064896" cy="519797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4728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ользователь\Desktop\шаблоны для цветов\PSD.Funny.Photo.Frame.For.Children.3484x26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22" y="-71968"/>
            <a:ext cx="9138838" cy="6861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Скругленный прямоугольник 2"/>
          <p:cNvSpPr/>
          <p:nvPr/>
        </p:nvSpPr>
        <p:spPr>
          <a:xfrm>
            <a:off x="395536" y="332656"/>
            <a:ext cx="3456384" cy="9144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 smtClean="0">
                <a:solidFill>
                  <a:srgbClr val="FF0000"/>
                </a:solidFill>
                <a:latin typeface="Monotype Corsiva" pitchFamily="66" charset="0"/>
              </a:rPr>
              <a:t>Одуванчик</a:t>
            </a:r>
            <a:endParaRPr lang="ru-RU" sz="6000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2" name="Picture 2" descr="C:\Users\Пользователь\Desktop\detsad-14992-152497929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317" y="933872"/>
            <a:ext cx="8120374" cy="532780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4728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ользователь\Desktop\шаблоны для цветов\PSD.Funny.Photo.Frame.For.Children.3484x26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-387424"/>
            <a:ext cx="9138838" cy="6861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-108520" y="0"/>
            <a:ext cx="2592288" cy="9144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rgbClr val="FF0000"/>
                </a:solidFill>
                <a:latin typeface="Monotype Corsiva" pitchFamily="66" charset="0"/>
              </a:rPr>
              <a:t>Васильки</a:t>
            </a:r>
            <a:endParaRPr lang="ru-RU" sz="4400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2051" name="Picture 3" descr="C:\Users\Пользователь\Desktop\полевые цветы\131120861_0_48d0_a77417fe_X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675" y="332656"/>
            <a:ext cx="8028383" cy="5472607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4728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ользователь\Desktop\шаблоны для цветов\PSD.Funny.Photo.Frame.For.Children.3484x26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2" y="-12650"/>
            <a:ext cx="9138838" cy="6861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179512" y="476672"/>
            <a:ext cx="2592288" cy="9144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 smtClean="0">
                <a:solidFill>
                  <a:srgbClr val="FF0000"/>
                </a:solidFill>
                <a:latin typeface="Monotype Corsiva" pitchFamily="66" charset="0"/>
              </a:rPr>
              <a:t>Мак</a:t>
            </a:r>
            <a:endParaRPr lang="ru-RU" sz="6000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3" name="Picture 2" descr="C:\Users\Пользователь\Desktop\Mak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137" y="761058"/>
            <a:ext cx="7992887" cy="547625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4728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ользователь\Desktop\шаблоны для цветов\PSD.Funny.Photo.Frame.For.Children.3484x26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874"/>
            <a:ext cx="9144000" cy="6865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345664" y="503080"/>
            <a:ext cx="2448272" cy="72008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 smtClean="0">
                <a:solidFill>
                  <a:srgbClr val="FF0000"/>
                </a:solidFill>
                <a:latin typeface="Monotype Corsiva" pitchFamily="66" charset="0"/>
                <a:cs typeface="Cordia New" pitchFamily="34" charset="-34"/>
              </a:rPr>
              <a:t>Лютик</a:t>
            </a:r>
            <a:endParaRPr lang="ru-RU" sz="6000" b="1" dirty="0">
              <a:solidFill>
                <a:srgbClr val="FF0000"/>
              </a:solidFill>
              <a:latin typeface="Monotype Corsiva" pitchFamily="66" charset="0"/>
              <a:cs typeface="Cordia New" pitchFamily="34" charset="-34"/>
            </a:endParaRPr>
          </a:p>
        </p:txBody>
      </p:sp>
      <p:pic>
        <p:nvPicPr>
          <p:cNvPr id="1026" name="Picture 2" descr="C:\Users\Пользователь\Desktop\полевые цветы\kartinki24_ru_wildflowers_0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730631"/>
            <a:ext cx="8064896" cy="550668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2807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Пользователь\Desktop\шаблоны для цветов\PSD.Funny.Photo.Frame.For.Children.3484x26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874"/>
            <a:ext cx="9144000" cy="6865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201296" y="332656"/>
            <a:ext cx="4104456" cy="9144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 smtClean="0">
                <a:solidFill>
                  <a:srgbClr val="FF0000"/>
                </a:solidFill>
                <a:latin typeface="Monotype Corsiva" pitchFamily="66" charset="0"/>
              </a:rPr>
              <a:t>Колокольчик</a:t>
            </a:r>
            <a:endParaRPr lang="ru-RU" sz="6000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2050" name="Picture 2" descr="C:\Users\Пользователь\Desktop\полевые цветы\kartinki24_ru_wildflowers_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916400"/>
            <a:ext cx="8064896" cy="532859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9625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Пользователь\Desktop\шаблоны для цветов\PSD.Funny.Photo.Frame.For.Children.3484x26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2434"/>
            <a:ext cx="9176875" cy="6890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278984" y="293790"/>
            <a:ext cx="3384376" cy="9144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 smtClean="0">
                <a:solidFill>
                  <a:srgbClr val="FF0000"/>
                </a:solidFill>
                <a:latin typeface="Monotype Corsiva" pitchFamily="66" charset="0"/>
              </a:rPr>
              <a:t>Шиповник</a:t>
            </a:r>
            <a:endParaRPr lang="ru-RU" sz="6000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3074" name="Picture 2" descr="C:\Users\Пользователь\Desktop\полевые цветы\B13-Zaokskie-Pitomniki-Rast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448" y="750990"/>
            <a:ext cx="7753984" cy="548632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7680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Пользователь\Desktop\шаблоны для цветов\PSD.Funny.Photo.Frame.For.Children.3484x26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874"/>
            <a:ext cx="9144000" cy="6865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179512" y="309753"/>
            <a:ext cx="3024336" cy="9144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 smtClean="0">
                <a:solidFill>
                  <a:srgbClr val="FF0000"/>
                </a:solidFill>
                <a:latin typeface="Monotype Corsiva" pitchFamily="66" charset="0"/>
              </a:rPr>
              <a:t>Гвоздика</a:t>
            </a:r>
            <a:endParaRPr lang="ru-RU" sz="6000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4098" name="Picture 2" descr="C:\Users\Пользователь\Desktop\полевые цветы\Dianthus_deltoides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601" y="766953"/>
            <a:ext cx="7266798" cy="552027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0311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Пользователь\Desktop\шаблоны для цветов\PSD.Funny.Photo.Frame.For.Children.3484x26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874"/>
            <a:ext cx="8964488" cy="6730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107504" y="437456"/>
            <a:ext cx="2376264" cy="9144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 smtClean="0">
                <a:solidFill>
                  <a:srgbClr val="FF0000"/>
                </a:solidFill>
                <a:latin typeface="Monotype Corsiva" pitchFamily="66" charset="0"/>
              </a:rPr>
              <a:t>Клевер</a:t>
            </a:r>
            <a:endParaRPr lang="ru-RU" sz="6000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5" name="Picture 2" descr="C:\Users\Пользователь\Desktop\клевер-луговой-e136406375648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12" y="437456"/>
            <a:ext cx="7632848" cy="571363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1502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Пользователь\Desktop\шаблоны для цветов\PSD.Funny.Photo.Frame.For.Children.3484x26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750"/>
            <a:ext cx="9144000" cy="6865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0" y="91480"/>
            <a:ext cx="3419872" cy="103326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 smtClean="0">
                <a:solidFill>
                  <a:srgbClr val="FF0000"/>
                </a:solidFill>
                <a:latin typeface="Monotype Corsiva" pitchFamily="66" charset="0"/>
              </a:rPr>
              <a:t>Незабудки</a:t>
            </a:r>
            <a:endParaRPr lang="ru-RU" sz="6000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2050" name="Picture 2" descr="C:\Users\Пользователь\Desktop\полевые цветы\flowers_148481649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48680"/>
            <a:ext cx="7704856" cy="561662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566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Пользователь\Desktop\шаблоны для цветов\PSD.Funny.Photo.Frame.For.Children.3484x26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32" y="-7749"/>
            <a:ext cx="9144000" cy="6865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15632" y="404664"/>
            <a:ext cx="8660824" cy="612068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2" rtlCol="0" anchor="ctr"/>
          <a:lstStyle/>
          <a:p>
            <a:pPr algn="ctr"/>
            <a:r>
              <a:rPr lang="ru-RU" sz="2000" b="1" dirty="0">
                <a:solidFill>
                  <a:srgbClr val="00B050"/>
                </a:solidFill>
                <a:latin typeface="Monotype Corsiva" pitchFamily="66" charset="0"/>
              </a:rPr>
              <a:t>Полевые цветы... Полевые... </a:t>
            </a:r>
            <a:br>
              <a:rPr lang="ru-RU" sz="2000" b="1" dirty="0">
                <a:solidFill>
                  <a:srgbClr val="00B050"/>
                </a:solidFill>
                <a:latin typeface="Monotype Corsiva" pitchFamily="66" charset="0"/>
              </a:rPr>
            </a:br>
            <a:r>
              <a:rPr lang="ru-RU" sz="2000" b="1" dirty="0">
                <a:solidFill>
                  <a:srgbClr val="00B050"/>
                </a:solidFill>
                <a:latin typeface="Monotype Corsiva" pitchFamily="66" charset="0"/>
              </a:rPr>
              <a:t>Васильки и ромашки в лугах... </a:t>
            </a:r>
            <a:br>
              <a:rPr lang="ru-RU" sz="2000" b="1" dirty="0">
                <a:solidFill>
                  <a:srgbClr val="00B050"/>
                </a:solidFill>
                <a:latin typeface="Monotype Corsiva" pitchFamily="66" charset="0"/>
              </a:rPr>
            </a:br>
            <a:r>
              <a:rPr lang="ru-RU" sz="2000" b="1" dirty="0">
                <a:solidFill>
                  <a:srgbClr val="00B050"/>
                </a:solidFill>
                <a:latin typeface="Monotype Corsiva" pitchFamily="66" charset="0"/>
              </a:rPr>
              <a:t>Ярко-синие и голубые – </a:t>
            </a:r>
            <a:br>
              <a:rPr lang="ru-RU" sz="2000" b="1" dirty="0">
                <a:solidFill>
                  <a:srgbClr val="00B050"/>
                </a:solidFill>
                <a:latin typeface="Monotype Corsiva" pitchFamily="66" charset="0"/>
              </a:rPr>
            </a:br>
            <a:r>
              <a:rPr lang="ru-RU" sz="2000" b="1" dirty="0">
                <a:solidFill>
                  <a:srgbClr val="00B050"/>
                </a:solidFill>
                <a:latin typeface="Monotype Corsiva" pitchFamily="66" charset="0"/>
              </a:rPr>
              <a:t>На бескрайних российских полях. </a:t>
            </a:r>
            <a:br>
              <a:rPr lang="ru-RU" sz="2000" b="1" dirty="0">
                <a:solidFill>
                  <a:srgbClr val="00B050"/>
                </a:solidFill>
                <a:latin typeface="Monotype Corsiva" pitchFamily="66" charset="0"/>
              </a:rPr>
            </a:br>
            <a:endParaRPr lang="ru-RU" sz="2000" b="1" dirty="0" smtClean="0">
              <a:solidFill>
                <a:srgbClr val="00B050"/>
              </a:solidFill>
              <a:latin typeface="Monotype Corsiva" pitchFamily="66" charset="0"/>
            </a:endParaRPr>
          </a:p>
          <a:p>
            <a:pPr algn="ctr"/>
            <a:r>
              <a:rPr lang="ru-RU" sz="2000" b="1" dirty="0" smtClean="0">
                <a:solidFill>
                  <a:srgbClr val="00B050"/>
                </a:solidFill>
                <a:latin typeface="Monotype Corsiva" pitchFamily="66" charset="0"/>
              </a:rPr>
              <a:t>Сколько </a:t>
            </a:r>
            <a:r>
              <a:rPr lang="ru-RU" sz="2000" b="1" dirty="0">
                <a:solidFill>
                  <a:srgbClr val="00B050"/>
                </a:solidFill>
                <a:latin typeface="Monotype Corsiva" pitchFamily="66" charset="0"/>
              </a:rPr>
              <a:t>нежности, яркости, света </a:t>
            </a:r>
            <a:br>
              <a:rPr lang="ru-RU" sz="2000" b="1" dirty="0">
                <a:solidFill>
                  <a:srgbClr val="00B050"/>
                </a:solidFill>
                <a:latin typeface="Monotype Corsiva" pitchFamily="66" charset="0"/>
              </a:rPr>
            </a:br>
            <a:r>
              <a:rPr lang="ru-RU" sz="2000" b="1" dirty="0">
                <a:solidFill>
                  <a:srgbClr val="00B050"/>
                </a:solidFill>
                <a:latin typeface="Monotype Corsiva" pitchFamily="66" charset="0"/>
              </a:rPr>
              <a:t>Вы храните в себе летним днем... </a:t>
            </a:r>
            <a:br>
              <a:rPr lang="ru-RU" sz="2000" b="1" dirty="0">
                <a:solidFill>
                  <a:srgbClr val="00B050"/>
                </a:solidFill>
                <a:latin typeface="Monotype Corsiva" pitchFamily="66" charset="0"/>
              </a:rPr>
            </a:br>
            <a:r>
              <a:rPr lang="ru-RU" sz="2000" b="1" dirty="0">
                <a:solidFill>
                  <a:srgbClr val="00B050"/>
                </a:solidFill>
                <a:latin typeface="Monotype Corsiva" pitchFamily="66" charset="0"/>
              </a:rPr>
              <a:t>Теплым солнцем весной вы согреты, </a:t>
            </a:r>
            <a:br>
              <a:rPr lang="ru-RU" sz="2000" b="1" dirty="0">
                <a:solidFill>
                  <a:srgbClr val="00B050"/>
                </a:solidFill>
                <a:latin typeface="Monotype Corsiva" pitchFamily="66" charset="0"/>
              </a:rPr>
            </a:br>
            <a:r>
              <a:rPr lang="ru-RU" sz="2000" b="1" dirty="0">
                <a:solidFill>
                  <a:srgbClr val="00B050"/>
                </a:solidFill>
                <a:latin typeface="Monotype Corsiva" pitchFamily="66" charset="0"/>
              </a:rPr>
              <a:t>И умыты осенним дождем... </a:t>
            </a:r>
            <a:endParaRPr lang="ru-RU" sz="2000" b="1" dirty="0" smtClean="0">
              <a:solidFill>
                <a:srgbClr val="00B050"/>
              </a:solidFill>
              <a:latin typeface="Monotype Corsiva" pitchFamily="66" charset="0"/>
            </a:endParaRPr>
          </a:p>
          <a:p>
            <a:pPr algn="ctr"/>
            <a:endParaRPr lang="ru-RU" sz="2000" b="1" dirty="0">
              <a:solidFill>
                <a:srgbClr val="00B050"/>
              </a:solidFill>
              <a:latin typeface="Monotype Corsiva" pitchFamily="66" charset="0"/>
            </a:endParaRPr>
          </a:p>
          <a:p>
            <a:pPr algn="ctr"/>
            <a:r>
              <a:rPr lang="ru-RU" sz="2000" b="1" dirty="0" smtClean="0">
                <a:solidFill>
                  <a:srgbClr val="00B050"/>
                </a:solidFill>
                <a:latin typeface="Monotype Corsiva" pitchFamily="66" charset="0"/>
              </a:rPr>
              <a:t>Разукрашены </a:t>
            </a:r>
            <a:r>
              <a:rPr lang="ru-RU" sz="2000" b="1" dirty="0">
                <a:solidFill>
                  <a:srgbClr val="00B050"/>
                </a:solidFill>
                <a:latin typeface="Monotype Corsiva" pitchFamily="66" charset="0"/>
              </a:rPr>
              <a:t>радуги краской, </a:t>
            </a:r>
            <a:br>
              <a:rPr lang="ru-RU" sz="2000" b="1" dirty="0">
                <a:solidFill>
                  <a:srgbClr val="00B050"/>
                </a:solidFill>
                <a:latin typeface="Monotype Corsiva" pitchFamily="66" charset="0"/>
              </a:rPr>
            </a:br>
            <a:r>
              <a:rPr lang="ru-RU" sz="2000" b="1" dirty="0">
                <a:solidFill>
                  <a:srgbClr val="00B050"/>
                </a:solidFill>
                <a:latin typeface="Monotype Corsiva" pitchFamily="66" charset="0"/>
              </a:rPr>
              <a:t>Снежной шубой, укрыты зимой. </a:t>
            </a:r>
            <a:br>
              <a:rPr lang="ru-RU" sz="2000" b="1" dirty="0">
                <a:solidFill>
                  <a:srgbClr val="00B050"/>
                </a:solidFill>
                <a:latin typeface="Monotype Corsiva" pitchFamily="66" charset="0"/>
              </a:rPr>
            </a:br>
            <a:r>
              <a:rPr lang="ru-RU" sz="2000" b="1" dirty="0">
                <a:solidFill>
                  <a:srgbClr val="00B050"/>
                </a:solidFill>
                <a:latin typeface="Monotype Corsiva" pitchFamily="66" charset="0"/>
              </a:rPr>
              <a:t>Мать–Земля напоила вас лаской, </a:t>
            </a:r>
            <a:br>
              <a:rPr lang="ru-RU" sz="2000" b="1" dirty="0">
                <a:solidFill>
                  <a:srgbClr val="00B050"/>
                </a:solidFill>
                <a:latin typeface="Monotype Corsiva" pitchFamily="66" charset="0"/>
              </a:rPr>
            </a:br>
            <a:r>
              <a:rPr lang="ru-RU" sz="2000" b="1" dirty="0">
                <a:solidFill>
                  <a:srgbClr val="00B050"/>
                </a:solidFill>
                <a:latin typeface="Monotype Corsiva" pitchFamily="66" charset="0"/>
              </a:rPr>
              <a:t>Наградила небесной красой. </a:t>
            </a:r>
            <a:br>
              <a:rPr lang="ru-RU" sz="2000" b="1" dirty="0">
                <a:solidFill>
                  <a:srgbClr val="00B050"/>
                </a:solidFill>
                <a:latin typeface="Monotype Corsiva" pitchFamily="66" charset="0"/>
              </a:rPr>
            </a:br>
            <a:endParaRPr lang="ru-RU" sz="2000" b="1" dirty="0" smtClean="0">
              <a:solidFill>
                <a:srgbClr val="00B050"/>
              </a:solidFill>
              <a:latin typeface="Monotype Corsiva" pitchFamily="66" charset="0"/>
            </a:endParaRPr>
          </a:p>
          <a:p>
            <a:pPr algn="ctr"/>
            <a:endParaRPr lang="ru-RU" sz="2000" b="1" dirty="0" smtClean="0">
              <a:solidFill>
                <a:srgbClr val="00B050"/>
              </a:solidFill>
              <a:latin typeface="Monotype Corsiva" pitchFamily="66" charset="0"/>
            </a:endParaRPr>
          </a:p>
          <a:p>
            <a:pPr algn="ctr"/>
            <a:endParaRPr lang="ru-RU" sz="2000" b="1" dirty="0">
              <a:solidFill>
                <a:srgbClr val="00B050"/>
              </a:solidFill>
              <a:latin typeface="Monotype Corsiva" pitchFamily="66" charset="0"/>
            </a:endParaRPr>
          </a:p>
          <a:p>
            <a:pPr algn="ctr"/>
            <a:endParaRPr lang="ru-RU" sz="2000" b="1" dirty="0" smtClean="0">
              <a:solidFill>
                <a:srgbClr val="00B050"/>
              </a:solidFill>
              <a:latin typeface="Monotype Corsiva" pitchFamily="66" charset="0"/>
            </a:endParaRPr>
          </a:p>
          <a:p>
            <a:pPr algn="ctr"/>
            <a:r>
              <a:rPr lang="ru-RU" sz="2000" b="1" dirty="0" smtClean="0">
                <a:solidFill>
                  <a:srgbClr val="00B050"/>
                </a:solidFill>
                <a:latin typeface="Monotype Corsiva" pitchFamily="66" charset="0"/>
              </a:rPr>
              <a:t>Полевые </a:t>
            </a:r>
            <a:r>
              <a:rPr lang="ru-RU" sz="2000" b="1" dirty="0">
                <a:solidFill>
                  <a:srgbClr val="00B050"/>
                </a:solidFill>
                <a:latin typeface="Monotype Corsiva" pitchFamily="66" charset="0"/>
              </a:rPr>
              <a:t>цветы... Полевые... </a:t>
            </a:r>
            <a:br>
              <a:rPr lang="ru-RU" sz="2000" b="1" dirty="0">
                <a:solidFill>
                  <a:srgbClr val="00B050"/>
                </a:solidFill>
                <a:latin typeface="Monotype Corsiva" pitchFamily="66" charset="0"/>
              </a:rPr>
            </a:br>
            <a:r>
              <a:rPr lang="ru-RU" sz="2000" b="1" dirty="0">
                <a:solidFill>
                  <a:srgbClr val="00B050"/>
                </a:solidFill>
                <a:latin typeface="Monotype Corsiva" pitchFamily="66" charset="0"/>
              </a:rPr>
              <a:t>Не сравнить вас с садовым цветком. </a:t>
            </a:r>
            <a:br>
              <a:rPr lang="ru-RU" sz="2000" b="1" dirty="0">
                <a:solidFill>
                  <a:srgbClr val="00B050"/>
                </a:solidFill>
                <a:latin typeface="Monotype Corsiva" pitchFamily="66" charset="0"/>
              </a:rPr>
            </a:br>
            <a:r>
              <a:rPr lang="ru-RU" sz="2000" b="1" dirty="0">
                <a:solidFill>
                  <a:srgbClr val="00B050"/>
                </a:solidFill>
                <a:latin typeface="Monotype Corsiva" pitchFamily="66" charset="0"/>
              </a:rPr>
              <a:t>Вы согрели мне душу, родные! </a:t>
            </a:r>
            <a:br>
              <a:rPr lang="ru-RU" sz="2000" b="1" dirty="0">
                <a:solidFill>
                  <a:srgbClr val="00B050"/>
                </a:solidFill>
                <a:latin typeface="Monotype Corsiva" pitchFamily="66" charset="0"/>
              </a:rPr>
            </a:br>
            <a:r>
              <a:rPr lang="ru-RU" sz="2000" b="1" dirty="0">
                <a:solidFill>
                  <a:srgbClr val="00B050"/>
                </a:solidFill>
                <a:latin typeface="Monotype Corsiva" pitchFamily="66" charset="0"/>
              </a:rPr>
              <a:t>Поселились вы в сердце моем!</a:t>
            </a:r>
          </a:p>
        </p:txBody>
      </p:sp>
      <p:pic>
        <p:nvPicPr>
          <p:cNvPr id="6146" name="Picture 2" descr="C:\Users\Пользователь\Desktop\шаблоны для цветов\1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492896"/>
            <a:ext cx="3072050" cy="293475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9021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ользователь\Desktop\шаблоны для цветов\PSD.Funny.Photo.Frame.For.Children.3484x26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874"/>
            <a:ext cx="9144000" cy="6865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4361045" y="59323"/>
            <a:ext cx="421910" cy="338554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905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 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251520" y="282415"/>
            <a:ext cx="8496944" cy="6340197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3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905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Monotype Corsiva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1905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Вырос в поле цветочек: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1905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Сверху — синий огонечек,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1905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Снизу — тонкий стебелек.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1905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Что за цветик? (В</a:t>
            </a:r>
            <a:r>
              <a:rPr kumimoji="0" lang="ru-RU" sz="2000" b="1" i="0" u="sng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асилек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)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1905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 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1905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Цветики — корзинкой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1905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С желтой серединкой,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1905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Белая рубашка.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1905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Хороша... (</a:t>
            </a:r>
            <a:r>
              <a:rPr kumimoji="0" lang="ru-RU" sz="2000" b="1" i="0" u="sng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ромашка</a:t>
            </a:r>
            <a:r>
              <a:rPr kumimoji="0" lang="ru-RU" sz="2000" b="1" i="1" u="sng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)</a:t>
            </a:r>
            <a:endParaRPr kumimoji="0" lang="ru-RU" sz="1600" b="1" i="0" u="sng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1905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 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1905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Выросли звоночки в ряд,</a:t>
            </a:r>
            <a:endParaRPr lang="ru-RU" sz="1600" b="1" dirty="0">
              <a:solidFill>
                <a:srgbClr val="00206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1905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Жалко только — не</a:t>
            </a:r>
          </a:p>
          <a:p>
            <a:pPr marL="0" marR="0" lvl="0" indent="1905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звенят.</a:t>
            </a:r>
            <a:r>
              <a:rPr lang="ru-RU" sz="1600" b="1" dirty="0">
                <a:solidFill>
                  <a:srgbClr val="00206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Синие бутончики —</a:t>
            </a:r>
            <a:r>
              <a:rPr lang="ru-RU" sz="1600" b="1" dirty="0">
                <a:solidFill>
                  <a:srgbClr val="00206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1600" b="1" dirty="0" smtClean="0">
                <a:solidFill>
                  <a:srgbClr val="00206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   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Это... (</a:t>
            </a:r>
            <a:r>
              <a:rPr kumimoji="0" lang="ru-RU" sz="2000" b="1" i="0" u="sng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колокольчики)</a:t>
            </a:r>
            <a:endParaRPr kumimoji="0" lang="ru-RU" sz="1600" b="1" i="0" u="sng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1905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 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1905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Monotype Corsiva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1905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b="1" dirty="0">
              <a:solidFill>
                <a:srgbClr val="7030A0"/>
              </a:solidFill>
              <a:latin typeface="Monotype Corsiva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1905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Monotype Corsiva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1905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b="1" dirty="0">
              <a:solidFill>
                <a:srgbClr val="7030A0"/>
              </a:solidFill>
              <a:latin typeface="Monotype Corsiva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1905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Monotype Corsiva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1905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Monotype Corsiva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1905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В лепестки, как в плащ    </a:t>
            </a:r>
          </a:p>
          <a:p>
            <a:pPr marL="0" marR="0" lvl="0" indent="1905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атласный,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1905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Спрятался цветок прекрасный.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1905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Не раскроется никак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В огороде красный... (</a:t>
            </a:r>
            <a:r>
              <a:rPr kumimoji="0" lang="ru-RU" sz="20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мак)</a:t>
            </a:r>
            <a:endParaRPr kumimoji="0" lang="ru-RU" b="1" i="0" u="sng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Monotype Corsiva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1905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Monotype Corsiva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1905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Кто там смотрит из межи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00B0F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1905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Посреди колосьев ржи?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00B0F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1905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Это цветики-малютки,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00B0F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1905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Голубые... (</a:t>
            </a:r>
            <a:r>
              <a:rPr kumimoji="0" lang="ru-RU" sz="2000" b="1" i="0" u="sng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незабудки)</a:t>
            </a:r>
            <a:endParaRPr kumimoji="0" lang="ru-RU" sz="1600" b="1" i="0" u="sng" strike="noStrike" cap="none" normalizeH="0" baseline="0" dirty="0" smtClean="0">
              <a:ln>
                <a:noFill/>
              </a:ln>
              <a:solidFill>
                <a:srgbClr val="00B0F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1905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 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1905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Monotype Corsiva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1905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b="1" dirty="0">
              <a:solidFill>
                <a:srgbClr val="7030A0"/>
              </a:solidFill>
              <a:latin typeface="Monotype Corsiva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1905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Monotype Corsiva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1905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b="1" dirty="0">
              <a:solidFill>
                <a:srgbClr val="7030A0"/>
              </a:solidFill>
              <a:latin typeface="Monotype Corsiva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1905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Monotype Corsiva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1905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Monotype Corsiva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1905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b="1" dirty="0">
              <a:solidFill>
                <a:srgbClr val="7030A0"/>
              </a:solidFill>
              <a:latin typeface="Monotype Corsiva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1905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Monotype Corsiva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1905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Monotype Corsiva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1905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Monotype Corsiva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1905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Чьи высокие макушки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1905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Розовеют на опушке?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1905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Лето красное встречай!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1905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Расцветает... (</a:t>
            </a:r>
            <a:r>
              <a:rPr kumimoji="0" lang="ru-RU" sz="2000" b="1" i="0" u="sng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иван-чай)</a:t>
            </a:r>
            <a:endParaRPr kumimoji="0" lang="ru-RU" sz="1600" b="1" i="0" u="sng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1905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b="1" dirty="0">
              <a:solidFill>
                <a:srgbClr val="7030A0"/>
              </a:solidFill>
              <a:latin typeface="Monotype Corsiva" pitchFamily="66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1905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Все знакомы с нами: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1905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Яркие, как пламя,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1905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Мы однофамильцы 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1905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С мелкими гвоздями.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1905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Полюбуйтесь дикими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1905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Алыми... (</a:t>
            </a:r>
            <a:r>
              <a:rPr kumimoji="0" lang="ru-RU" sz="20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гвоздиками)</a:t>
            </a:r>
            <a:endParaRPr kumimoji="0" lang="ru-RU" sz="1600" b="0" i="0" u="sng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1905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Monotype Corsiva" pitchFamily="66" charset="0"/>
              <a:ea typeface="Calibri" pitchFamily="34" charset="0"/>
              <a:cs typeface="Times New Roman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3" descr="C:\Users\Пользователь\Desktop\5708cf70e08f52514684b712e4ca385e6dec497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561" y="4889018"/>
            <a:ext cx="1290899" cy="13618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2978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ользователь\Desktop\шаблоны для цветов\PSD.Funny.Photo.Frame.For.Children.3484x26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2" y="-3874"/>
            <a:ext cx="9138838" cy="6861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67544" y="1124744"/>
            <a:ext cx="8064896" cy="3724096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pPr lvl="0" indent="19050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00B050"/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Вот </a:t>
            </a:r>
            <a:r>
              <a:rPr lang="ru-RU" sz="2400" b="1" dirty="0">
                <a:solidFill>
                  <a:srgbClr val="00B050"/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колючие кусты,</a:t>
            </a:r>
            <a:endParaRPr lang="ru-RU" dirty="0">
              <a:solidFill>
                <a:srgbClr val="00B05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indent="19050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>
                <a:solidFill>
                  <a:srgbClr val="00B050"/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Лучше их не трогай ты.</a:t>
            </a:r>
            <a:endParaRPr lang="ru-RU" sz="2000" b="1" dirty="0">
              <a:solidFill>
                <a:srgbClr val="00B050"/>
              </a:solidFill>
              <a:latin typeface="Monotype Corsiva" pitchFamily="66" charset="0"/>
              <a:ea typeface="Times New Roman" pitchFamily="18" charset="0"/>
              <a:cs typeface="Arial" pitchFamily="34" charset="0"/>
            </a:endParaRPr>
          </a:p>
          <a:p>
            <a:pPr lvl="0" indent="19050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>
                <a:solidFill>
                  <a:srgbClr val="00B050"/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Родственник  красотки розы</a:t>
            </a:r>
            <a:endParaRPr lang="ru-RU" b="1" dirty="0">
              <a:solidFill>
                <a:srgbClr val="00B050"/>
              </a:solidFill>
              <a:latin typeface="Monotype Corsiva" pitchFamily="66" charset="0"/>
              <a:ea typeface="Times New Roman" pitchFamily="18" charset="0"/>
              <a:cs typeface="Arial" pitchFamily="34" charset="0"/>
            </a:endParaRPr>
          </a:p>
          <a:p>
            <a:pPr lvl="0" indent="19050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>
                <a:solidFill>
                  <a:srgbClr val="00B050"/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Затаил  в  шипах  угрозу.</a:t>
            </a:r>
            <a:endParaRPr lang="ru-RU" b="1" dirty="0">
              <a:solidFill>
                <a:srgbClr val="00B050"/>
              </a:solidFill>
              <a:latin typeface="Monotype Corsiva" pitchFamily="66" charset="0"/>
              <a:ea typeface="Times New Roman" pitchFamily="18" charset="0"/>
              <a:cs typeface="Arial" pitchFamily="34" charset="0"/>
            </a:endParaRPr>
          </a:p>
          <a:p>
            <a:pPr lvl="0" indent="19050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>
                <a:solidFill>
                  <a:srgbClr val="00B050"/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Хоть не кактус, не терновник,</a:t>
            </a:r>
            <a:endParaRPr lang="ru-RU" b="1" dirty="0">
              <a:solidFill>
                <a:srgbClr val="00B050"/>
              </a:solidFill>
              <a:latin typeface="Monotype Corsiva" pitchFamily="66" charset="0"/>
              <a:ea typeface="Calibri" pitchFamily="34" charset="0"/>
              <a:cs typeface="Arial" pitchFamily="34" charset="0"/>
            </a:endParaRPr>
          </a:p>
          <a:p>
            <a:pPr lvl="0" indent="19050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>
                <a:solidFill>
                  <a:srgbClr val="00B050"/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Но колюч в саду…(</a:t>
            </a:r>
            <a:r>
              <a:rPr lang="ru-RU" sz="2400" b="1" u="sng" dirty="0">
                <a:solidFill>
                  <a:srgbClr val="00B050"/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Шиповник )</a:t>
            </a:r>
            <a:endParaRPr lang="ru-RU" sz="1400" b="1" u="sng" dirty="0">
              <a:solidFill>
                <a:srgbClr val="00B050"/>
              </a:solidFill>
              <a:latin typeface="Monotype Corsiva" pitchFamily="66" charset="0"/>
              <a:ea typeface="Times New Roman" pitchFamily="18" charset="0"/>
              <a:cs typeface="Arial" pitchFamily="34" charset="0"/>
            </a:endParaRPr>
          </a:p>
          <a:p>
            <a:pPr lvl="0" indent="19050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600" b="1" dirty="0" smtClean="0">
              <a:solidFill>
                <a:srgbClr val="00B050"/>
              </a:solidFill>
              <a:latin typeface="Monotype Corsiva" pitchFamily="66" charset="0"/>
              <a:ea typeface="Times New Roman" pitchFamily="18" charset="0"/>
              <a:cs typeface="Arial" pitchFamily="34" charset="0"/>
            </a:endParaRPr>
          </a:p>
          <a:p>
            <a:pPr lvl="0" indent="19050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600" b="1" dirty="0">
              <a:solidFill>
                <a:srgbClr val="00B050"/>
              </a:solidFill>
              <a:latin typeface="Monotype Corsiva" pitchFamily="66" charset="0"/>
              <a:ea typeface="Times New Roman" pitchFamily="18" charset="0"/>
              <a:cs typeface="Arial" pitchFamily="34" charset="0"/>
            </a:endParaRPr>
          </a:p>
          <a:p>
            <a:pPr lvl="0" indent="19050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>
                <a:solidFill>
                  <a:srgbClr val="FF0000"/>
                </a:solidFill>
                <a:latin typeface="Monotype Corsiva" pitchFamily="66" charset="0"/>
                <a:ea typeface="Times New Roman" pitchFamily="18" charset="0"/>
                <a:cs typeface="Arial" pitchFamily="34" charset="0"/>
              </a:rPr>
              <a:t>В поле  у  овражка</a:t>
            </a:r>
            <a:br>
              <a:rPr lang="ru-RU" sz="2000" b="1" dirty="0">
                <a:solidFill>
                  <a:srgbClr val="FF0000"/>
                </a:solidFill>
                <a:latin typeface="Monotype Corsiva" pitchFamily="66" charset="0"/>
                <a:ea typeface="Times New Roman" pitchFamily="18" charset="0"/>
                <a:cs typeface="Arial" pitchFamily="34" charset="0"/>
              </a:rPr>
            </a:br>
            <a:r>
              <a:rPr lang="ru-RU" sz="2000" b="1" dirty="0">
                <a:solidFill>
                  <a:srgbClr val="FF0000"/>
                </a:solidFill>
                <a:latin typeface="Monotype Corsiva" pitchFamily="66" charset="0"/>
                <a:ea typeface="Times New Roman" pitchFamily="18" charset="0"/>
                <a:cs typeface="Arial" pitchFamily="34" charset="0"/>
              </a:rPr>
              <a:t>Красненькая  кашка… (</a:t>
            </a:r>
            <a:r>
              <a:rPr lang="ru-RU" sz="2000" b="1" u="sng" dirty="0">
                <a:solidFill>
                  <a:srgbClr val="FF0000"/>
                </a:solidFill>
                <a:latin typeface="Monotype Corsiva" pitchFamily="66" charset="0"/>
                <a:ea typeface="Times New Roman" pitchFamily="18" charset="0"/>
                <a:cs typeface="Arial" pitchFamily="34" charset="0"/>
              </a:rPr>
              <a:t>Клевер)</a:t>
            </a:r>
            <a:endParaRPr lang="ru-RU" sz="1600" b="1" u="sng" dirty="0">
              <a:solidFill>
                <a:srgbClr val="FF0000"/>
              </a:solidFill>
              <a:latin typeface="Monotype Corsiva" pitchFamily="66" charset="0"/>
              <a:ea typeface="Times New Roman" pitchFamily="18" charset="0"/>
              <a:cs typeface="Arial" pitchFamily="34" charset="0"/>
            </a:endParaRPr>
          </a:p>
          <a:p>
            <a:pPr lvl="0" indent="19050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000" b="1" dirty="0">
              <a:solidFill>
                <a:srgbClr val="0070C0"/>
              </a:solidFill>
              <a:latin typeface="Monotype Corsiva" pitchFamily="66" charset="0"/>
              <a:ea typeface="Times New Roman" pitchFamily="18" charset="0"/>
              <a:cs typeface="Arial" pitchFamily="34" charset="0"/>
            </a:endParaRPr>
          </a:p>
          <a:p>
            <a:pPr lvl="0" indent="19050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000" b="1" dirty="0" smtClean="0">
              <a:solidFill>
                <a:srgbClr val="FF0000"/>
              </a:solidFill>
              <a:latin typeface="Monotype Corsiva" pitchFamily="66" charset="0"/>
              <a:ea typeface="Times New Roman" pitchFamily="18" charset="0"/>
              <a:cs typeface="Arial" pitchFamily="34" charset="0"/>
            </a:endParaRPr>
          </a:p>
          <a:p>
            <a:pPr lvl="0" indent="19050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rgbClr val="FF0000"/>
                </a:solidFill>
                <a:latin typeface="Monotype Corsiva" pitchFamily="66" charset="0"/>
                <a:ea typeface="Times New Roman" pitchFamily="18" charset="0"/>
                <a:cs typeface="Arial" pitchFamily="34" charset="0"/>
              </a:rPr>
              <a:t>Жёлтые </a:t>
            </a:r>
            <a:r>
              <a:rPr lang="ru-RU" sz="2000" b="1" dirty="0">
                <a:solidFill>
                  <a:srgbClr val="FF0000"/>
                </a:solidFill>
                <a:latin typeface="Monotype Corsiva" pitchFamily="66" charset="0"/>
                <a:ea typeface="Times New Roman" pitchFamily="18" charset="0"/>
                <a:cs typeface="Arial" pitchFamily="34" charset="0"/>
              </a:rPr>
              <a:t>цветочки -</a:t>
            </a:r>
            <a:br>
              <a:rPr lang="ru-RU" sz="2000" b="1" dirty="0">
                <a:solidFill>
                  <a:srgbClr val="FF0000"/>
                </a:solidFill>
                <a:latin typeface="Monotype Corsiva" pitchFamily="66" charset="0"/>
                <a:ea typeface="Times New Roman" pitchFamily="18" charset="0"/>
                <a:cs typeface="Arial" pitchFamily="34" charset="0"/>
              </a:rPr>
            </a:br>
            <a:r>
              <a:rPr lang="ru-RU" sz="2000" b="1" dirty="0">
                <a:solidFill>
                  <a:srgbClr val="FF0000"/>
                </a:solidFill>
                <a:latin typeface="Monotype Corsiva" pitchFamily="66" charset="0"/>
                <a:ea typeface="Times New Roman" pitchFamily="18" charset="0"/>
                <a:cs typeface="Arial" pitchFamily="34" charset="0"/>
              </a:rPr>
              <a:t>    Лаковые щёчки,</a:t>
            </a:r>
            <a:br>
              <a:rPr lang="ru-RU" sz="2000" b="1" dirty="0">
                <a:solidFill>
                  <a:srgbClr val="FF0000"/>
                </a:solidFill>
                <a:latin typeface="Monotype Corsiva" pitchFamily="66" charset="0"/>
                <a:ea typeface="Times New Roman" pitchFamily="18" charset="0"/>
                <a:cs typeface="Arial" pitchFamily="34" charset="0"/>
              </a:rPr>
            </a:br>
            <a:r>
              <a:rPr lang="ru-RU" sz="2000" b="1" dirty="0">
                <a:solidFill>
                  <a:srgbClr val="FF0000"/>
                </a:solidFill>
                <a:latin typeface="Monotype Corsiva" pitchFamily="66" charset="0"/>
                <a:ea typeface="Times New Roman" pitchFamily="18" charset="0"/>
                <a:cs typeface="Arial" pitchFamily="34" charset="0"/>
              </a:rPr>
              <a:t>   Пятерные венчики,</a:t>
            </a:r>
            <a:br>
              <a:rPr lang="ru-RU" sz="2000" b="1" dirty="0">
                <a:solidFill>
                  <a:srgbClr val="FF0000"/>
                </a:solidFill>
                <a:latin typeface="Monotype Corsiva" pitchFamily="66" charset="0"/>
                <a:ea typeface="Times New Roman" pitchFamily="18" charset="0"/>
                <a:cs typeface="Arial" pitchFamily="34" charset="0"/>
              </a:rPr>
            </a:br>
            <a:r>
              <a:rPr lang="ru-RU" sz="2000" b="1" dirty="0">
                <a:solidFill>
                  <a:srgbClr val="FF0000"/>
                </a:solidFill>
                <a:latin typeface="Monotype Corsiva" pitchFamily="66" charset="0"/>
                <a:ea typeface="Times New Roman" pitchFamily="18" charset="0"/>
                <a:cs typeface="Arial" pitchFamily="34" charset="0"/>
              </a:rPr>
              <a:t>А  листья изменчивы… </a:t>
            </a:r>
            <a:r>
              <a:rPr lang="ru-RU" sz="2000" b="1" dirty="0" smtClean="0">
                <a:solidFill>
                  <a:srgbClr val="FF0000"/>
                </a:solidFill>
                <a:latin typeface="Monotype Corsiva" pitchFamily="66" charset="0"/>
                <a:ea typeface="Times New Roman" pitchFamily="18" charset="0"/>
                <a:cs typeface="Arial" pitchFamily="34" charset="0"/>
              </a:rPr>
              <a:t>( </a:t>
            </a:r>
            <a:r>
              <a:rPr lang="ru-RU" sz="2000" b="1" u="sng" dirty="0">
                <a:solidFill>
                  <a:srgbClr val="FF0000"/>
                </a:solidFill>
                <a:latin typeface="Monotype Corsiva" pitchFamily="66" charset="0"/>
                <a:ea typeface="Times New Roman" pitchFamily="18" charset="0"/>
                <a:cs typeface="Arial" pitchFamily="34" charset="0"/>
              </a:rPr>
              <a:t>Лютик</a:t>
            </a:r>
            <a:r>
              <a:rPr lang="ru-RU" sz="2000" b="1" u="sng" dirty="0" smtClean="0">
                <a:solidFill>
                  <a:srgbClr val="FF0000"/>
                </a:solidFill>
                <a:latin typeface="Monotype Corsiva" pitchFamily="66" charset="0"/>
                <a:ea typeface="Times New Roman" pitchFamily="18" charset="0"/>
                <a:cs typeface="Arial" pitchFamily="34" charset="0"/>
              </a:rPr>
              <a:t>)</a:t>
            </a:r>
            <a:r>
              <a:rPr lang="ru-RU" sz="1600" b="1" dirty="0">
                <a:solidFill>
                  <a:srgbClr val="FF0000"/>
                </a:solidFill>
                <a:latin typeface="Monotype Corsiva" pitchFamily="66" charset="0"/>
              </a:rPr>
              <a:t> </a:t>
            </a:r>
            <a:endParaRPr lang="ru-RU" sz="1600" b="1" dirty="0" smtClean="0">
              <a:solidFill>
                <a:srgbClr val="FF0000"/>
              </a:solidFill>
              <a:latin typeface="Monotype Corsiva" pitchFamily="66" charset="0"/>
            </a:endParaRPr>
          </a:p>
          <a:p>
            <a:endParaRPr lang="ru-RU" sz="1600" b="1" dirty="0">
              <a:solidFill>
                <a:srgbClr val="7030A0"/>
              </a:solidFill>
              <a:latin typeface="Monotype Corsiva" pitchFamily="66" charset="0"/>
            </a:endParaRPr>
          </a:p>
          <a:p>
            <a:endParaRPr lang="ru-RU" sz="1600" b="1" dirty="0">
              <a:solidFill>
                <a:srgbClr val="7030A0"/>
              </a:solidFill>
              <a:latin typeface="Monotype Corsiva" pitchFamily="66" charset="0"/>
            </a:endParaRPr>
          </a:p>
          <a:p>
            <a:r>
              <a:rPr lang="ru-RU" b="1" dirty="0" smtClean="0">
                <a:solidFill>
                  <a:srgbClr val="7030A0"/>
                </a:solidFill>
                <a:latin typeface="Monotype Corsiva" pitchFamily="66" charset="0"/>
              </a:rPr>
              <a:t>          </a:t>
            </a:r>
            <a:r>
              <a:rPr lang="ru-RU" sz="2000" b="1" dirty="0" smtClean="0">
                <a:solidFill>
                  <a:srgbClr val="FFFF00"/>
                </a:solidFill>
                <a:latin typeface="Monotype Corsiva" pitchFamily="66" charset="0"/>
              </a:rPr>
              <a:t>Был </a:t>
            </a:r>
            <a:r>
              <a:rPr lang="ru-RU" sz="2000" b="1" dirty="0">
                <a:solidFill>
                  <a:srgbClr val="FFFF00"/>
                </a:solidFill>
                <a:latin typeface="Monotype Corsiva" pitchFamily="66" charset="0"/>
              </a:rPr>
              <a:t>он желтеньким цветком —</a:t>
            </a:r>
          </a:p>
          <a:p>
            <a:r>
              <a:rPr lang="ru-RU" sz="2000" b="1" dirty="0" smtClean="0">
                <a:solidFill>
                  <a:srgbClr val="FFFF00"/>
                </a:solidFill>
                <a:latin typeface="Monotype Corsiva" pitchFamily="66" charset="0"/>
              </a:rPr>
              <a:t>          Белым </a:t>
            </a:r>
            <a:r>
              <a:rPr lang="ru-RU" sz="2000" b="1" dirty="0">
                <a:solidFill>
                  <a:srgbClr val="FFFF00"/>
                </a:solidFill>
                <a:latin typeface="Monotype Corsiva" pitchFamily="66" charset="0"/>
              </a:rPr>
              <a:t>стал, как снежный ком.</a:t>
            </a:r>
          </a:p>
          <a:p>
            <a:r>
              <a:rPr lang="ru-RU" sz="2000" b="1" dirty="0" smtClean="0">
                <a:solidFill>
                  <a:srgbClr val="FFFF00"/>
                </a:solidFill>
                <a:latin typeface="Monotype Corsiva" pitchFamily="66" charset="0"/>
              </a:rPr>
              <a:t>          Дунут </a:t>
            </a:r>
            <a:r>
              <a:rPr lang="ru-RU" sz="2000" b="1" dirty="0">
                <a:solidFill>
                  <a:srgbClr val="FFFF00"/>
                </a:solidFill>
                <a:latin typeface="Monotype Corsiva" pitchFamily="66" charset="0"/>
              </a:rPr>
              <a:t>девочка и мальчик —</a:t>
            </a:r>
          </a:p>
          <a:p>
            <a:r>
              <a:rPr lang="ru-RU" sz="2000" b="1" dirty="0" smtClean="0">
                <a:solidFill>
                  <a:srgbClr val="FFFF00"/>
                </a:solidFill>
                <a:latin typeface="Monotype Corsiva" pitchFamily="66" charset="0"/>
              </a:rPr>
              <a:t>          Облетает</a:t>
            </a:r>
            <a:r>
              <a:rPr lang="ru-RU" sz="2000" b="1" dirty="0">
                <a:solidFill>
                  <a:srgbClr val="FFFF00"/>
                </a:solidFill>
                <a:latin typeface="Monotype Corsiva" pitchFamily="66" charset="0"/>
              </a:rPr>
              <a:t>... (</a:t>
            </a:r>
            <a:r>
              <a:rPr lang="ru-RU" sz="2000" b="1" u="sng" dirty="0">
                <a:solidFill>
                  <a:srgbClr val="FFFF00"/>
                </a:solidFill>
                <a:latin typeface="Monotype Corsiva" pitchFamily="66" charset="0"/>
              </a:rPr>
              <a:t>одуванчик)</a:t>
            </a:r>
          </a:p>
          <a:p>
            <a:pPr lvl="0" indent="19050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pic>
        <p:nvPicPr>
          <p:cNvPr id="5" name="Picture 3" descr="C:\Users\Пользователь\Desktop\5708cf70e08f52514684b712e4ca385e6dec497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725144"/>
            <a:ext cx="1440160" cy="14444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1763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ользователь\Desktop\шаблоны для цветов\PSD.Funny.Photo.Frame.For.Children.3484x26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705"/>
            <a:ext cx="9133344" cy="6857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467544" y="476672"/>
            <a:ext cx="4752528" cy="86409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  <a:latin typeface="Monotype Corsiva" pitchFamily="66" charset="0"/>
              </a:rPr>
              <a:t>Спасибо за внимание !</a:t>
            </a:r>
            <a:endParaRPr lang="ru-RU" sz="4000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4100" name="Picture 4" descr="C:\Users\Пользователь\Desktop\fot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095829"/>
            <a:ext cx="4612680" cy="46126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228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</TotalTime>
  <Words>123</Words>
  <Application>Microsoft Office PowerPoint</Application>
  <PresentationFormat>Экран (4:3)</PresentationFormat>
  <Paragraphs>102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23</cp:revision>
  <dcterms:created xsi:type="dcterms:W3CDTF">2018-05-14T08:17:47Z</dcterms:created>
  <dcterms:modified xsi:type="dcterms:W3CDTF">2018-05-21T08:10:33Z</dcterms:modified>
</cp:coreProperties>
</file>