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1" r:id="rId2"/>
    <p:sldId id="287" r:id="rId3"/>
    <p:sldId id="286" r:id="rId4"/>
    <p:sldId id="300" r:id="rId5"/>
    <p:sldId id="301" r:id="rId6"/>
    <p:sldId id="302" r:id="rId7"/>
    <p:sldId id="288" r:id="rId8"/>
    <p:sldId id="289" r:id="rId9"/>
    <p:sldId id="290" r:id="rId10"/>
    <p:sldId id="291" r:id="rId11"/>
    <p:sldId id="292" r:id="rId12"/>
    <p:sldId id="293" r:id="rId13"/>
    <p:sldId id="294" r:id="rId14"/>
    <p:sldId id="295" r:id="rId15"/>
    <p:sldId id="296" r:id="rId16"/>
    <p:sldId id="297" r:id="rId17"/>
    <p:sldId id="299" r:id="rId18"/>
    <p:sldId id="270" r:id="rId19"/>
    <p:sldId id="263" r:id="rId20"/>
    <p:sldId id="282" r:id="rId21"/>
    <p:sldId id="283" r:id="rId22"/>
    <p:sldId id="298" r:id="rId2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103" autoAdjust="0"/>
  </p:normalViewPr>
  <p:slideViewPr>
    <p:cSldViewPr>
      <p:cViewPr varScale="1">
        <p:scale>
          <a:sx n="102" d="100"/>
          <a:sy n="102" d="100"/>
        </p:scale>
        <p:origin x="-2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C5344E7-5D9B-4CCA-8B21-88454061A7DE}" type="datetimeFigureOut">
              <a:rPr lang="ru-RU"/>
              <a:pPr/>
              <a:t>22.02.2016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B5F155-E612-406D-AE1B-B3C3882FEEB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767410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E483D76-ED95-4A90-839A-0962A5091551}" type="datetimeFigureOut">
              <a:rPr lang="ru-RU"/>
              <a:pPr/>
              <a:t>22.02.2016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332226-F80D-446B-8D6C-113517EFD48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193872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A85C019-AE65-45B4-B88F-A5224366E9AE}" type="datetimeFigureOut">
              <a:rPr lang="ru-RU"/>
              <a:pPr/>
              <a:t>22.02.2016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86C9BA-DB3F-4511-93A2-DD8E6650638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259245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3D40FB2-BB2F-426D-8631-2F0822318962}" type="datetimeFigureOut">
              <a:rPr lang="ru-RU"/>
              <a:pPr/>
              <a:t>22.02.2016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9F5FBD-C5CD-4A62-9752-D6E6EF0ECC2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722748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E5DF8F5-0714-4784-98B9-253FE54C5532}" type="datetimeFigureOut">
              <a:rPr lang="ru-RU"/>
              <a:pPr/>
              <a:t>22.02.2016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6CD37C-444A-42A8-8929-86E92EA5754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977637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F439687-7298-4203-8A66-3F615A4B43A1}" type="datetimeFigureOut">
              <a:rPr lang="ru-RU"/>
              <a:pPr/>
              <a:t>22.02.2016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4F1713-7A69-439B-A209-D15046374AF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237264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0094C49-91F5-4940-877B-D325E84E36C2}" type="datetimeFigureOut">
              <a:rPr lang="ru-RU"/>
              <a:pPr/>
              <a:t>22.02.2016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D0598F-01F8-4AA3-AD76-6B0FA94C208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239233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D04918F-BAD6-4D3F-851A-5F8BF1CA2D73}" type="datetimeFigureOut">
              <a:rPr lang="ru-RU"/>
              <a:pPr/>
              <a:t>22.02.2016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1F2CBD-73C6-49A1-8AE8-606906FDB98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704132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C4E0F8B-54D0-4C66-B483-86A0F2DF93BB}" type="datetimeFigureOut">
              <a:rPr lang="ru-RU"/>
              <a:pPr/>
              <a:t>22.02.2016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54B272-D035-42BD-96EE-A1D7C24296B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050319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198469-C814-43D2-B192-F9CF4D28A804}" type="datetimeFigureOut">
              <a:rPr lang="ru-RU"/>
              <a:pPr/>
              <a:t>22.02.2016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931B31-8602-4E40-AF08-0A37EDCD6B4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274699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10EEB7A-8EF0-4C72-90DD-445A7F9198E9}" type="datetimeFigureOut">
              <a:rPr lang="ru-RU"/>
              <a:pPr/>
              <a:t>22.02.2016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40B8D6-10F5-4A83-8EB7-F9B9830CB36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879054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3000"/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506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C9416F8D-C891-4FEF-904F-857AA7B93119}" type="datetimeFigureOut">
              <a:rPr lang="ru-RU"/>
              <a:pPr/>
              <a:t>22.02.2016</a:t>
            </a:fld>
            <a:endParaRPr lang="ru-RU"/>
          </a:p>
        </p:txBody>
      </p:sp>
      <p:sp>
        <p:nvSpPr>
          <p:cNvPr id="4506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4506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76BBA78-B128-4C40-A87A-B3B5B0D47268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Relationship Id="rId9" Type="http://schemas.openxmlformats.org/officeDocument/2006/relationships/image" Target="../media/image5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2" name="Picture 4" descr="7739399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23850" y="-171450"/>
            <a:ext cx="9753600" cy="72866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1692275" y="1412875"/>
            <a:ext cx="6911975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ru-RU" sz="9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Транспорт</a:t>
            </a:r>
          </a:p>
        </p:txBody>
      </p:sp>
      <p:sp>
        <p:nvSpPr>
          <p:cNvPr id="22534" name="Rectangle 6"/>
          <p:cNvSpPr>
            <a:spLocks noChangeArrowheads="1"/>
          </p:cNvSpPr>
          <p:nvPr/>
        </p:nvSpPr>
        <p:spPr bwMode="auto">
          <a:xfrm rot="10800000" flipV="1">
            <a:off x="3492500" y="4940300"/>
            <a:ext cx="519112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None/>
            </a:pPr>
            <a:r>
              <a:rPr lang="ru-RU" sz="240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Учитель - логопед ГБОУ СОШ №8 г.о. Октябрьск   Фролова Н.П</a:t>
            </a:r>
            <a:r>
              <a:rPr lang="ru-RU" sz="2400"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</a:p>
        </p:txBody>
      </p:sp>
      <p:pic>
        <p:nvPicPr>
          <p:cNvPr id="22536" name="Picture 8" descr="159114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7" name="Rectangle 9"/>
          <p:cNvSpPr>
            <a:spLocks noChangeArrowheads="1"/>
          </p:cNvSpPr>
          <p:nvPr/>
        </p:nvSpPr>
        <p:spPr bwMode="auto">
          <a:xfrm>
            <a:off x="1042988" y="2420938"/>
            <a:ext cx="7345362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None/>
            </a:pPr>
            <a:r>
              <a:rPr lang="ru-RU" sz="9600" b="1" dirty="0">
                <a:latin typeface="Tahoma" pitchFamily="34" charset="0"/>
              </a:rPr>
              <a:t>Транспорт</a:t>
            </a:r>
          </a:p>
        </p:txBody>
      </p:sp>
      <p:sp>
        <p:nvSpPr>
          <p:cNvPr id="22538" name="Rectangle 10"/>
          <p:cNvSpPr>
            <a:spLocks noChangeArrowheads="1"/>
          </p:cNvSpPr>
          <p:nvPr/>
        </p:nvSpPr>
        <p:spPr bwMode="auto">
          <a:xfrm>
            <a:off x="3929058" y="4857760"/>
            <a:ext cx="4530730" cy="701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Учитель – логопед МБДОУ № 22</a:t>
            </a:r>
          </a:p>
          <a:p>
            <a: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Запруднева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В.В.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229600" cy="815975"/>
          </a:xfrm>
        </p:spPr>
        <p:txBody>
          <a:bodyPr/>
          <a:lstStyle/>
          <a:p>
            <a:r>
              <a:rPr lang="ru-RU" sz="3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Отгадай загадки</a:t>
            </a:r>
            <a:r>
              <a:rPr lang="ru-RU" sz="32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323850" y="908050"/>
            <a:ext cx="547211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ru-RU" sz="2400" dirty="0"/>
              <a:t>Держусь я только на ходу,</a:t>
            </a:r>
          </a:p>
          <a:p>
            <a:pPr eaLnBrk="0" hangingPunct="0"/>
            <a:r>
              <a:rPr lang="ru-RU" sz="2400" dirty="0"/>
              <a:t>А</a:t>
            </a:r>
            <a:r>
              <a:rPr lang="ru-RU" sz="2400" dirty="0" smtClean="0"/>
              <a:t> </a:t>
            </a:r>
            <a:r>
              <a:rPr lang="ru-RU" sz="2400" dirty="0"/>
              <a:t>если стану упаду.</a:t>
            </a:r>
          </a:p>
        </p:txBody>
      </p:sp>
      <p:pic>
        <p:nvPicPr>
          <p:cNvPr id="2150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4357694"/>
            <a:ext cx="2376487" cy="201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323850" y="1989138"/>
            <a:ext cx="446405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ru-RU" sz="2400" dirty="0"/>
              <a:t>В доме лестница лежит.</a:t>
            </a:r>
          </a:p>
          <a:p>
            <a:pPr eaLnBrk="0" hangingPunct="0"/>
            <a:r>
              <a:rPr lang="ru-RU" sz="2400" dirty="0"/>
              <a:t>Дом по лестнице бежит.</a:t>
            </a:r>
          </a:p>
        </p:txBody>
      </p:sp>
      <p:pic>
        <p:nvPicPr>
          <p:cNvPr id="21511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64" y="4357694"/>
            <a:ext cx="2593975" cy="201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512" name="Rectangle 8"/>
          <p:cNvSpPr>
            <a:spLocks noChangeArrowheads="1"/>
          </p:cNvSpPr>
          <p:nvPr/>
        </p:nvSpPr>
        <p:spPr bwMode="auto">
          <a:xfrm rot="10772333" flipV="1">
            <a:off x="179388" y="2924175"/>
            <a:ext cx="655955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ru-RU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ru-RU" sz="2400" dirty="0"/>
              <a:t>Летит птица – небылица,</a:t>
            </a:r>
          </a:p>
          <a:p>
            <a:pPr eaLnBrk="0" hangingPunct="0"/>
            <a:r>
              <a:rPr lang="ru-RU" sz="2400" dirty="0"/>
              <a:t> А внутри народ сидит меж собою говорит</a:t>
            </a:r>
            <a:r>
              <a:rPr lang="ru-RU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</a:p>
        </p:txBody>
      </p:sp>
      <p:pic>
        <p:nvPicPr>
          <p:cNvPr id="2151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322" y="4357694"/>
            <a:ext cx="2519362" cy="1944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1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15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15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15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15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 build="allAtOnce"/>
      <p:bldP spid="21510" grpId="0" build="allAtOnce"/>
      <p:bldP spid="21512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404813"/>
            <a:ext cx="8229600" cy="6119812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Как назвать одним словом </a:t>
            </a:r>
          </a:p>
          <a:p>
            <a:pPr algn="ctr">
              <a:buFontTx/>
              <a:buNone/>
            </a:pPr>
            <a:r>
              <a:rPr lang="ru-RU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автомобиль, самолёт, поезд, велосипед?</a:t>
            </a:r>
          </a:p>
          <a:p>
            <a:pPr algn="ctr">
              <a:buFontTx/>
              <a:buNone/>
            </a:pPr>
            <a:endParaRPr lang="ru-RU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14339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1916113"/>
            <a:ext cx="3455987" cy="2214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0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844675"/>
            <a:ext cx="3216275" cy="223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1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221163"/>
            <a:ext cx="3162300" cy="2192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2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4292600"/>
            <a:ext cx="3384550" cy="2160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71670" y="714356"/>
            <a:ext cx="50720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Назови наземный транспорт</a:t>
            </a:r>
            <a:endParaRPr lang="ru-RU" sz="2000" b="1" dirty="0"/>
          </a:p>
        </p:txBody>
      </p:sp>
      <p:pic>
        <p:nvPicPr>
          <p:cNvPr id="1026" name="Picture 2" descr="http://www.naifl.ru/photos/site/product/z00096666/photos/78_800x5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500174"/>
            <a:ext cx="3500462" cy="1736002"/>
          </a:xfrm>
          <a:prstGeom prst="rect">
            <a:avLst/>
          </a:prstGeom>
          <a:noFill/>
        </p:spPr>
      </p:pic>
      <p:pic>
        <p:nvPicPr>
          <p:cNvPr id="1028" name="Picture 4" descr="http://health-fitnes.ru/cimg/2015/041205/160964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4214818"/>
            <a:ext cx="3143272" cy="2160999"/>
          </a:xfrm>
          <a:prstGeom prst="rect">
            <a:avLst/>
          </a:prstGeom>
          <a:noFill/>
        </p:spPr>
      </p:pic>
      <p:pic>
        <p:nvPicPr>
          <p:cNvPr id="1030" name="Picture 6" descr="http://cdn.e96.ru/assets/images/catalog/kids/inercionnye_igrushki/258304/Poles_e_Samosval_Buran__3_43672_43758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6" y="4357694"/>
            <a:ext cx="3786214" cy="1987642"/>
          </a:xfrm>
          <a:prstGeom prst="rect">
            <a:avLst/>
          </a:prstGeom>
          <a:noFill/>
        </p:spPr>
      </p:pic>
      <p:pic>
        <p:nvPicPr>
          <p:cNvPr id="1034" name="Picture 10" descr="http://www.cqout.com/getimg.asp?id=71489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14876" y="1285860"/>
            <a:ext cx="3646406" cy="22860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14612" y="428604"/>
            <a:ext cx="48577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Назови воздушный транспорт</a:t>
            </a:r>
            <a:endParaRPr lang="ru-RU" sz="2000" b="1" dirty="0"/>
          </a:p>
        </p:txBody>
      </p:sp>
      <p:pic>
        <p:nvPicPr>
          <p:cNvPr id="34820" name="Picture 4" descr="http://boombob.ru/img/picture/Apr/20/ff3acfbe964da13bef1b624a6dbf70fb/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4357694"/>
            <a:ext cx="3143272" cy="1768090"/>
          </a:xfrm>
          <a:prstGeom prst="rect">
            <a:avLst/>
          </a:prstGeom>
          <a:noFill/>
        </p:spPr>
      </p:pic>
      <p:pic>
        <p:nvPicPr>
          <p:cNvPr id="34822" name="Picture 6" descr="http://www.uralhelicom.com/content1/images/vert1_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4143380"/>
            <a:ext cx="3143272" cy="2082418"/>
          </a:xfrm>
          <a:prstGeom prst="rect">
            <a:avLst/>
          </a:prstGeom>
          <a:noFill/>
        </p:spPr>
      </p:pic>
      <p:pic>
        <p:nvPicPr>
          <p:cNvPr id="34824" name="Picture 8" descr="http://sa.uploads.ru/t/23oHR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6" y="928670"/>
            <a:ext cx="2500330" cy="2500331"/>
          </a:xfrm>
          <a:prstGeom prst="rect">
            <a:avLst/>
          </a:prstGeom>
          <a:noFill/>
        </p:spPr>
      </p:pic>
      <p:pic>
        <p:nvPicPr>
          <p:cNvPr id="34826" name="Picture 10" descr="http://st.depositphotos.com/1001009/3111/i/950/depositphotos_31117671-Bags-and-a-ladder-hanging-out-of-the-basket-on-a-hot-air-balloo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5488" y="1000108"/>
            <a:ext cx="1696653" cy="22860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71670" y="500042"/>
            <a:ext cx="50006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Назови водный транспорт</a:t>
            </a:r>
            <a:endParaRPr lang="ru-RU" sz="2000" b="1" dirty="0"/>
          </a:p>
        </p:txBody>
      </p:sp>
      <p:pic>
        <p:nvPicPr>
          <p:cNvPr id="19460" name="Picture 4" descr="http://900igr.net/datas/kosmos-gorod-transport/Transport-1.files/0013-013-Motornaja-lod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28" y="1000108"/>
            <a:ext cx="3571900" cy="2678926"/>
          </a:xfrm>
          <a:prstGeom prst="rect">
            <a:avLst/>
          </a:prstGeom>
          <a:noFill/>
        </p:spPr>
      </p:pic>
      <p:pic>
        <p:nvPicPr>
          <p:cNvPr id="19464" name="Picture 8" descr="http://v.900igr.net:10/datas/kosmos-gorod-transport/Transport-1.files/0016-016-JAkht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1000108"/>
            <a:ext cx="3619525" cy="2714644"/>
          </a:xfrm>
          <a:prstGeom prst="rect">
            <a:avLst/>
          </a:prstGeom>
          <a:noFill/>
        </p:spPr>
      </p:pic>
      <p:pic>
        <p:nvPicPr>
          <p:cNvPr id="19466" name="Picture 10" descr="http://900igr.net/datas/kosmos-gorod-transport/Transport-1.files/0017-017-Skuter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7" y="3857628"/>
            <a:ext cx="3643338" cy="2732504"/>
          </a:xfrm>
          <a:prstGeom prst="rect">
            <a:avLst/>
          </a:prstGeom>
          <a:noFill/>
        </p:spPr>
      </p:pic>
      <p:pic>
        <p:nvPicPr>
          <p:cNvPr id="19468" name="Picture 12" descr="http://v.900igr.net:10/datas/kosmos-gorod-transport/Transport-1.files/0012-012-Korabl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628" y="3786190"/>
            <a:ext cx="3619525" cy="27146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39775"/>
          </a:xfrm>
        </p:spPr>
        <p:txBody>
          <a:bodyPr/>
          <a:lstStyle/>
          <a:p>
            <a:r>
              <a:rPr lang="ru-RU" sz="36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Что делает этот транспорт </a:t>
            </a:r>
            <a:r>
              <a:rPr lang="ru-RU" sz="32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?</a:t>
            </a:r>
          </a:p>
        </p:txBody>
      </p:sp>
      <p:pic>
        <p:nvPicPr>
          <p:cNvPr id="1946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750" y="1557338"/>
            <a:ext cx="3600450" cy="2303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3" name="Picture 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3438" y="1557338"/>
            <a:ext cx="3673475" cy="2303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750" y="4149725"/>
            <a:ext cx="3527425" cy="2374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5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16463" y="4221163"/>
            <a:ext cx="3600450" cy="230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20712"/>
          </a:xfrm>
        </p:spPr>
        <p:txBody>
          <a:bodyPr/>
          <a:lstStyle/>
          <a:p>
            <a:r>
              <a:rPr lang="ru-RU" sz="3200" b="1">
                <a:effectLst>
                  <a:outerShdw blurRad="38100" dist="38100" dir="2700000" algn="tl">
                    <a:srgbClr val="C0C0C0"/>
                  </a:outerShdw>
                </a:effectLst>
              </a:rPr>
              <a:t>Кто чем управляет</a:t>
            </a:r>
            <a:r>
              <a:rPr lang="ru-RU" sz="3200">
                <a:effectLst>
                  <a:outerShdw blurRad="38100" dist="38100" dir="2700000" algn="tl">
                    <a:srgbClr val="C0C0C0"/>
                  </a:outerShdw>
                </a:effectLst>
              </a:rPr>
              <a:t>?</a:t>
            </a:r>
            <a:br>
              <a:rPr lang="ru-RU" sz="320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ru-RU" sz="320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25538"/>
            <a:ext cx="8229600" cy="503237"/>
          </a:xfrm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ru-RU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Водитель управляет (чем?)</a:t>
            </a:r>
          </a:p>
          <a:p>
            <a:pPr>
              <a:lnSpc>
                <a:spcPct val="90000"/>
              </a:lnSpc>
            </a:pPr>
            <a:endParaRPr lang="ru-RU" sz="2800" dirty="0"/>
          </a:p>
        </p:txBody>
      </p:sp>
      <p:pic>
        <p:nvPicPr>
          <p:cNvPr id="20484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76375" y="1844675"/>
            <a:ext cx="6551613" cy="441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549275"/>
            <a:ext cx="8229600" cy="5975350"/>
          </a:xfrm>
        </p:spPr>
        <p:txBody>
          <a:bodyPr/>
          <a:lstStyle/>
          <a:p>
            <a:pPr>
              <a:buFontTx/>
              <a:buNone/>
            </a:pPr>
            <a:r>
              <a:rPr lang="ru-RU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Машинист управляет (чем?)</a:t>
            </a:r>
          </a:p>
          <a:p>
            <a:pPr>
              <a:buFontTx/>
              <a:buNone/>
            </a:pPr>
            <a:endParaRPr lang="ru-RU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8195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14414" y="1785926"/>
            <a:ext cx="6697662" cy="453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476250"/>
            <a:ext cx="8229600" cy="6048375"/>
          </a:xfrm>
        </p:spPr>
        <p:txBody>
          <a:bodyPr/>
          <a:lstStyle/>
          <a:p>
            <a:pPr>
              <a:buFontTx/>
              <a:buNone/>
            </a:pPr>
            <a:r>
              <a:rPr lang="ru-RU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Лётчик управляет (чем?)</a:t>
            </a:r>
          </a:p>
          <a:p>
            <a:endParaRPr lang="ru-RU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9219" name="Picture 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2988" y="1628775"/>
            <a:ext cx="6842125" cy="466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476250"/>
            <a:ext cx="8229600" cy="5905500"/>
          </a:xfrm>
        </p:spPr>
        <p:txBody>
          <a:bodyPr/>
          <a:lstStyle/>
          <a:p>
            <a:pPr>
              <a:buFontTx/>
              <a:buNone/>
            </a:pPr>
            <a:r>
              <a:rPr lang="ru-RU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Мотоциклист управляет (чем?)</a:t>
            </a:r>
          </a:p>
          <a:p>
            <a:endParaRPr lang="ru-RU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1024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412875"/>
            <a:ext cx="6408738" cy="4806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476250"/>
            <a:ext cx="8229600" cy="5976938"/>
          </a:xfrm>
        </p:spPr>
        <p:txBody>
          <a:bodyPr/>
          <a:lstStyle/>
          <a:p>
            <a:pPr>
              <a:buFontTx/>
              <a:buNone/>
            </a:pPr>
            <a:r>
              <a:rPr lang="ru-RU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Велосипедист управляет(чем?)</a:t>
            </a:r>
          </a:p>
          <a:p>
            <a:pPr>
              <a:buFontTx/>
              <a:buNone/>
            </a:pPr>
            <a:endParaRPr lang="ru-RU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1126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557338"/>
            <a:ext cx="6769100" cy="467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333375"/>
            <a:ext cx="8229600" cy="6191250"/>
          </a:xfrm>
        </p:spPr>
        <p:txBody>
          <a:bodyPr/>
          <a:lstStyle/>
          <a:p>
            <a:pPr>
              <a:buFontTx/>
              <a:buNone/>
            </a:pPr>
            <a:r>
              <a:rPr lang="ru-RU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Капитан управляет (чем?)</a:t>
            </a:r>
          </a:p>
          <a:p>
            <a:pPr>
              <a:buFontTx/>
              <a:buNone/>
            </a:pPr>
            <a:endParaRPr lang="ru-RU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1229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290638"/>
            <a:ext cx="6697662" cy="5018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000232" y="1997839"/>
            <a:ext cx="471490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Едем, едем на машине</a:t>
            </a:r>
          </a:p>
          <a:p>
            <a:r>
              <a:rPr lang="ru-RU" sz="2400" dirty="0" smtClean="0"/>
              <a:t>Нажимаем на педаль.</a:t>
            </a:r>
          </a:p>
          <a:p>
            <a:r>
              <a:rPr lang="ru-RU" sz="2400" dirty="0" smtClean="0"/>
              <a:t>Газ включаем, выключаем.</a:t>
            </a:r>
          </a:p>
          <a:p>
            <a:r>
              <a:rPr lang="ru-RU" sz="2400" dirty="0" smtClean="0"/>
              <a:t>Смотрим пристально мы вдаль.</a:t>
            </a:r>
          </a:p>
          <a:p>
            <a:r>
              <a:rPr lang="ru-RU" sz="2400" dirty="0" smtClean="0"/>
              <a:t>Дворники счищают капли</a:t>
            </a:r>
          </a:p>
          <a:p>
            <a:r>
              <a:rPr lang="ru-RU" sz="2400" dirty="0" smtClean="0"/>
              <a:t>Вправо, влево – чистота!</a:t>
            </a:r>
          </a:p>
          <a:p>
            <a:r>
              <a:rPr lang="ru-RU" sz="2400" dirty="0" smtClean="0"/>
              <a:t>Волосы ерошит ветер</a:t>
            </a:r>
          </a:p>
          <a:p>
            <a:r>
              <a:rPr lang="ru-RU" sz="2400" dirty="0" smtClean="0"/>
              <a:t>Мы шоферы хоть куда!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3000364" y="428604"/>
            <a:ext cx="292895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Физкультминутка </a:t>
            </a:r>
          </a:p>
          <a:p>
            <a:pPr algn="ctr"/>
            <a:r>
              <a:rPr lang="ru-RU" sz="2800" dirty="0" smtClean="0"/>
              <a:t>«Мы шоферы»</a:t>
            </a:r>
            <a:endParaRPr lang="ru-RU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1928794" y="1357298"/>
            <a:ext cx="4929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Дети выполняют движения согласно тексту.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857232"/>
            <a:ext cx="3357586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Бензин возит – бензовоз</a:t>
            </a:r>
          </a:p>
          <a:p>
            <a:endParaRPr lang="ru-RU" dirty="0" smtClean="0"/>
          </a:p>
          <a:p>
            <a:pPr>
              <a:buFontTx/>
              <a:buChar char="-"/>
            </a:pPr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Воду возит – водовоз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Молоко возит – молоковоз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Мусор возит – мусоровоз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Везде ходит – вездеход.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357422" y="214290"/>
            <a:ext cx="50720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Какой транспорт, что делает?</a:t>
            </a:r>
            <a:endParaRPr lang="ru-RU" sz="2000" b="1" dirty="0"/>
          </a:p>
        </p:txBody>
      </p:sp>
      <p:pic>
        <p:nvPicPr>
          <p:cNvPr id="3074" name="Picture 2" descr="https://im3-tub-ru.yandex.net/i?id=06162d0102b79cc574153248b3b36b1c&amp;n=33&amp;h=215&amp;w=4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28992" y="571480"/>
            <a:ext cx="2000264" cy="1075142"/>
          </a:xfrm>
          <a:prstGeom prst="rect">
            <a:avLst/>
          </a:prstGeom>
          <a:noFill/>
        </p:spPr>
      </p:pic>
      <p:pic>
        <p:nvPicPr>
          <p:cNvPr id="3078" name="Picture 6" descr="http://nord-news.ru/img/newsimages/20130221/1_dc269c80c80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1643050"/>
            <a:ext cx="2087232" cy="1143008"/>
          </a:xfrm>
          <a:prstGeom prst="rect">
            <a:avLst/>
          </a:prstGeom>
          <a:noFill/>
        </p:spPr>
      </p:pic>
      <p:pic>
        <p:nvPicPr>
          <p:cNvPr id="3080" name="Picture 8" descr="http://img.opt-union.ru/l1554991/images/photocat/600x600/100088906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868" y="2786058"/>
            <a:ext cx="3188389" cy="1211589"/>
          </a:xfrm>
          <a:prstGeom prst="rect">
            <a:avLst/>
          </a:prstGeom>
          <a:noFill/>
        </p:spPr>
      </p:pic>
      <p:pic>
        <p:nvPicPr>
          <p:cNvPr id="3082" name="Picture 10" descr="http://i2.autoprodazha.com/dealers/pictures/1093/6720/image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868" y="4143380"/>
            <a:ext cx="2071702" cy="1284456"/>
          </a:xfrm>
          <a:prstGeom prst="rect">
            <a:avLst/>
          </a:prstGeom>
          <a:noFill/>
        </p:spPr>
      </p:pic>
      <p:pic>
        <p:nvPicPr>
          <p:cNvPr id="3084" name="Picture 12" descr="http://offroadclub.ru/ai/64000/news.63544/pics2.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57554" y="5411381"/>
            <a:ext cx="1928826" cy="14466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71604" y="5643578"/>
            <a:ext cx="62865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3357554" y="428604"/>
            <a:ext cx="22145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+mj-lt"/>
                <a:cs typeface="Times New Roman" pitchFamily="18" charset="0"/>
              </a:rPr>
              <a:t>Один - много</a:t>
            </a:r>
          </a:p>
        </p:txBody>
      </p:sp>
      <p:pic>
        <p:nvPicPr>
          <p:cNvPr id="6146" name="Picture 2" descr="http://refdb.ru/images/615/1228018/57271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1000108"/>
            <a:ext cx="2143139" cy="1596639"/>
          </a:xfrm>
          <a:prstGeom prst="rect">
            <a:avLst/>
          </a:prstGeom>
          <a:noFill/>
        </p:spPr>
      </p:pic>
      <p:pic>
        <p:nvPicPr>
          <p:cNvPr id="6148" name="Picture 4" descr="http://refdb.ru/images/615/1228018/57271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86578" y="1071546"/>
            <a:ext cx="2143140" cy="1596639"/>
          </a:xfrm>
          <a:prstGeom prst="rect">
            <a:avLst/>
          </a:prstGeom>
          <a:noFill/>
        </p:spPr>
      </p:pic>
      <p:pic>
        <p:nvPicPr>
          <p:cNvPr id="6150" name="Picture 6" descr="http://refdb.ru/images/615/1228018/57271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1071546"/>
            <a:ext cx="2143140" cy="1596640"/>
          </a:xfrm>
          <a:prstGeom prst="rect">
            <a:avLst/>
          </a:prstGeom>
          <a:noFill/>
        </p:spPr>
      </p:pic>
      <p:pic>
        <p:nvPicPr>
          <p:cNvPr id="6154" name="Picture 10" descr="http://sovenok.ru/images/resize/900-900-3553008_dicki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7" y="2714620"/>
            <a:ext cx="2163747" cy="1500198"/>
          </a:xfrm>
          <a:prstGeom prst="rect">
            <a:avLst/>
          </a:prstGeom>
          <a:noFill/>
        </p:spPr>
      </p:pic>
      <p:pic>
        <p:nvPicPr>
          <p:cNvPr id="6156" name="Picture 12" descr="http://sovenok.ru/images/resize/900-900-3553008_dicki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22832" y="2714620"/>
            <a:ext cx="2163746" cy="1500198"/>
          </a:xfrm>
          <a:prstGeom prst="rect">
            <a:avLst/>
          </a:prstGeom>
          <a:noFill/>
        </p:spPr>
      </p:pic>
      <p:pic>
        <p:nvPicPr>
          <p:cNvPr id="6158" name="Picture 14" descr="http://sovenok.ru/images/resize/900-900-3553008_dicki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86578" y="2714620"/>
            <a:ext cx="2203587" cy="1500198"/>
          </a:xfrm>
          <a:prstGeom prst="rect">
            <a:avLst/>
          </a:prstGeom>
          <a:noFill/>
        </p:spPr>
      </p:pic>
      <p:pic>
        <p:nvPicPr>
          <p:cNvPr id="6160" name="Picture 16" descr="http://www.char.ru/books/6058730_Korabl_CHajka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4348" y="4286256"/>
            <a:ext cx="2152750" cy="1714512"/>
          </a:xfrm>
          <a:prstGeom prst="rect">
            <a:avLst/>
          </a:prstGeom>
          <a:noFill/>
        </p:spPr>
      </p:pic>
      <p:pic>
        <p:nvPicPr>
          <p:cNvPr id="6162" name="Picture 18" descr="http://www.char.ru/books/6058730_Korabl_CHajka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05266" y="4286256"/>
            <a:ext cx="2152750" cy="1714512"/>
          </a:xfrm>
          <a:prstGeom prst="rect">
            <a:avLst/>
          </a:prstGeom>
          <a:noFill/>
        </p:spPr>
      </p:pic>
      <p:pic>
        <p:nvPicPr>
          <p:cNvPr id="6164" name="Picture 20" descr="http://www.char.ru/books/6058730_Korabl_CHajka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23097" y="4286257"/>
            <a:ext cx="2152750" cy="171451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poiskshin.by/sites/default/files/shin/sp-31-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357166"/>
            <a:ext cx="2214578" cy="2214578"/>
          </a:xfrm>
          <a:prstGeom prst="rect">
            <a:avLst/>
          </a:prstGeom>
          <a:noFill/>
        </p:spPr>
      </p:pic>
      <p:pic>
        <p:nvPicPr>
          <p:cNvPr id="32772" name="Picture 4" descr="http://reichinger-landtechnik-wald.de/images/product_images/popup_images/591_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428604"/>
            <a:ext cx="2589597" cy="2071678"/>
          </a:xfrm>
          <a:prstGeom prst="rect">
            <a:avLst/>
          </a:prstGeom>
          <a:noFill/>
        </p:spPr>
      </p:pic>
      <p:pic>
        <p:nvPicPr>
          <p:cNvPr id="32776" name="Picture 8" descr="http://www.roco.su/img/big/roco_4752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2786058"/>
            <a:ext cx="2726255" cy="1428760"/>
          </a:xfrm>
          <a:prstGeom prst="rect">
            <a:avLst/>
          </a:prstGeom>
          <a:noFill/>
        </p:spPr>
      </p:pic>
      <p:pic>
        <p:nvPicPr>
          <p:cNvPr id="32778" name="Picture 10" descr="http://portal-gtarailroad.ru/uploads/posts/2013-10/1381521065_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2066" y="2571744"/>
            <a:ext cx="2844723" cy="1959101"/>
          </a:xfrm>
          <a:prstGeom prst="rect">
            <a:avLst/>
          </a:prstGeom>
          <a:noFill/>
        </p:spPr>
      </p:pic>
      <p:pic>
        <p:nvPicPr>
          <p:cNvPr id="32780" name="Picture 12" descr="http://img1.take-a-trip.eu/pics_tips_steden_nl/w500/shutterstock_3347216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0034" y="4619443"/>
            <a:ext cx="2714644" cy="1802524"/>
          </a:xfrm>
          <a:prstGeom prst="rect">
            <a:avLst/>
          </a:prstGeom>
          <a:noFill/>
        </p:spPr>
      </p:pic>
      <p:pic>
        <p:nvPicPr>
          <p:cNvPr id="32784" name="Picture 16" descr="http://img1.take-a-trip.eu/pics_tips_steden_nl/w500/shutterstock_3347216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71934" y="4643446"/>
            <a:ext cx="2474509" cy="1643074"/>
          </a:xfrm>
          <a:prstGeom prst="rect">
            <a:avLst/>
          </a:prstGeom>
          <a:noFill/>
        </p:spPr>
      </p:pic>
      <p:pic>
        <p:nvPicPr>
          <p:cNvPr id="32786" name="Picture 18" descr="http://img1.take-a-trip.eu/pics_tips_steden_nl/w500/shutterstock_3347216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536974" y="4643446"/>
            <a:ext cx="2474509" cy="16430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11188" y="260350"/>
            <a:ext cx="8229600" cy="1660525"/>
          </a:xfrm>
        </p:spPr>
        <p:txBody>
          <a:bodyPr/>
          <a:lstStyle/>
          <a:p>
            <a:r>
              <a:rPr lang="ru-RU" sz="3100" b="1">
                <a:effectLst>
                  <a:outerShdw blurRad="38100" dist="38100" dir="2700000" algn="tl">
                    <a:srgbClr val="C0C0C0"/>
                  </a:outerShdw>
                </a:effectLst>
              </a:rPr>
              <a:t>Какой звук повторяется в этих словах?</a:t>
            </a:r>
            <a:br>
              <a:rPr lang="ru-RU" sz="3100" b="1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ru-RU" sz="3100" b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4294967295"/>
          </p:nvPr>
        </p:nvSpPr>
        <p:spPr>
          <a:xfrm flipV="1">
            <a:off x="468313" y="476250"/>
            <a:ext cx="7499350" cy="792163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ru-RU" sz="80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80000"/>
              </a:lnSpc>
            </a:pPr>
            <a:endParaRPr lang="ru-RU" sz="80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80000"/>
              </a:lnSpc>
              <a:buFontTx/>
              <a:buNone/>
            </a:pPr>
            <a:endParaRPr lang="ru-RU" sz="180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80000"/>
              </a:lnSpc>
            </a:pPr>
            <a:endParaRPr lang="ru-RU" sz="180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80000"/>
              </a:lnSpc>
            </a:pPr>
            <a:endParaRPr lang="ru-RU" sz="1800" b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850" y="2420938"/>
            <a:ext cx="2519363" cy="1684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59113" y="2420938"/>
            <a:ext cx="2651125" cy="173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11863" y="2420938"/>
            <a:ext cx="2914650" cy="165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04" name="Rectangle 8"/>
          <p:cNvSpPr>
            <a:spLocks noChangeArrowheads="1"/>
          </p:cNvSpPr>
          <p:nvPr/>
        </p:nvSpPr>
        <p:spPr bwMode="auto">
          <a:xfrm>
            <a:off x="395288" y="5516563"/>
            <a:ext cx="78581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None/>
            </a:pPr>
            <a:r>
              <a:rPr lang="ru-RU" sz="2800" b="1">
                <a:effectLst>
                  <a:outerShdw blurRad="38100" dist="38100" dir="2700000" algn="tl">
                    <a:srgbClr val="C0C0C0"/>
                  </a:outerShdw>
                </a:effectLst>
              </a:rPr>
              <a:t>       </a:t>
            </a:r>
            <a:r>
              <a:rPr lang="ru-RU" sz="3200" b="1">
                <a:effectLst>
                  <a:outerShdw blurRad="38100" dist="38100" dir="2700000" algn="tl">
                    <a:srgbClr val="C0C0C0"/>
                  </a:outerShdw>
                </a:effectLst>
              </a:rPr>
              <a:t>Определи место звука А в слове</a:t>
            </a:r>
          </a:p>
        </p:txBody>
      </p:sp>
      <p:sp>
        <p:nvSpPr>
          <p:cNvPr id="4105" name="Rectangle 9"/>
          <p:cNvSpPr>
            <a:spLocks noChangeArrowheads="1"/>
          </p:cNvSpPr>
          <p:nvPr/>
        </p:nvSpPr>
        <p:spPr bwMode="auto">
          <a:xfrm>
            <a:off x="611188" y="4221163"/>
            <a:ext cx="20161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ru-RU" sz="28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а</a:t>
            </a:r>
            <a:r>
              <a:rPr lang="ru-RU" sz="2800" b="1">
                <a:effectLst>
                  <a:outerShdw blurRad="38100" dist="38100" dir="2700000" algn="tl">
                    <a:srgbClr val="C0C0C0"/>
                  </a:outerShdw>
                </a:effectLst>
              </a:rPr>
              <a:t>втобус</a:t>
            </a:r>
          </a:p>
        </p:txBody>
      </p:sp>
      <p:sp>
        <p:nvSpPr>
          <p:cNvPr id="4106" name="Rectangle 10"/>
          <p:cNvSpPr>
            <a:spLocks noChangeArrowheads="1"/>
          </p:cNvSpPr>
          <p:nvPr/>
        </p:nvSpPr>
        <p:spPr bwMode="auto">
          <a:xfrm>
            <a:off x="3419475" y="4241800"/>
            <a:ext cx="13906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ru-RU"/>
              <a:t> </a:t>
            </a:r>
            <a:r>
              <a:rPr lang="ru-RU" sz="2800" b="1">
                <a:effectLst>
                  <a:outerShdw blurRad="38100" dist="38100" dir="2700000" algn="tl">
                    <a:srgbClr val="C0C0C0"/>
                  </a:outerShdw>
                </a:effectLst>
              </a:rPr>
              <a:t>лодк</a:t>
            </a:r>
            <a:r>
              <a:rPr lang="ru-RU" sz="28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а</a:t>
            </a:r>
            <a:r>
              <a:rPr lang="ru-RU" sz="2800"/>
              <a:t> </a:t>
            </a:r>
          </a:p>
        </p:txBody>
      </p:sp>
      <p:sp>
        <p:nvSpPr>
          <p:cNvPr id="4107" name="Rectangle 11"/>
          <p:cNvSpPr>
            <a:spLocks noChangeArrowheads="1"/>
          </p:cNvSpPr>
          <p:nvPr/>
        </p:nvSpPr>
        <p:spPr bwMode="auto">
          <a:xfrm>
            <a:off x="6804025" y="4292600"/>
            <a:ext cx="1368425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None/>
            </a:pPr>
            <a:r>
              <a:rPr lang="ru-RU" sz="2800" b="1">
                <a:effectLst>
                  <a:outerShdw blurRad="38100" dist="38100" dir="2700000" algn="tl">
                    <a:srgbClr val="C0C0C0"/>
                  </a:outerShdw>
                </a:effectLst>
              </a:rPr>
              <a:t>т</a:t>
            </a:r>
            <a:r>
              <a:rPr lang="ru-RU" sz="28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а</a:t>
            </a:r>
            <a:r>
              <a:rPr lang="ru-RU" sz="2800" b="1">
                <a:effectLst>
                  <a:outerShdw blurRad="38100" dist="38100" dir="2700000" algn="tl">
                    <a:srgbClr val="C0C0C0"/>
                  </a:outerShdw>
                </a:effectLst>
              </a:rPr>
              <a:t>кси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5" grpId="0"/>
      <p:bldP spid="4106" grpId="0"/>
      <p:bldP spid="410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42988" y="2349500"/>
            <a:ext cx="1223962" cy="1979613"/>
          </a:xfrm>
        </p:spPr>
      </p:pic>
      <p:pic>
        <p:nvPicPr>
          <p:cNvPr id="5123" name="Picture 7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92725" y="2349500"/>
            <a:ext cx="1368425" cy="201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08625" y="1125538"/>
            <a:ext cx="1008063" cy="1223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8" name="Picture 16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31913" y="1125538"/>
            <a:ext cx="792162" cy="1208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9" name="Picture 2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83413" y="4941888"/>
            <a:ext cx="2160587" cy="1655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1" name="Picture 28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3438" y="4941888"/>
            <a:ext cx="2230437" cy="1673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2" name="Picture 29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388" y="4868863"/>
            <a:ext cx="2193925" cy="1644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3" name="Picture 30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11413" y="4941888"/>
            <a:ext cx="2136775" cy="165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35" name="Rectangle 15"/>
          <p:cNvSpPr>
            <a:spLocks noChangeArrowheads="1"/>
          </p:cNvSpPr>
          <p:nvPr/>
        </p:nvSpPr>
        <p:spPr bwMode="auto">
          <a:xfrm>
            <a:off x="0" y="0"/>
            <a:ext cx="860425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ru-RU" sz="3200">
                <a:solidFill>
                  <a:schemeClr val="tx2"/>
                </a:solidFill>
              </a:rPr>
              <a:t>На заправочной станции</a:t>
            </a:r>
          </a:p>
          <a:p>
            <a:pPr algn="ctr" eaLnBrk="0" hangingPunct="0"/>
            <a:r>
              <a:rPr lang="ru-RU" sz="3200">
                <a:solidFill>
                  <a:schemeClr val="tx2"/>
                </a:solidFill>
              </a:rPr>
              <a:t>(Определи количество слогов в словах)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372 -0.08866 L 0.50607 -0.3719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990" y="-14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21 -0.08912 L -0.18768 -0.3937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44" y="-15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726 -0.11157 L 0.02014 -0.3951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1" y="-141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85185E-6 L -0.23629 -0.34653 " pathEditMode="relative" ptsTypes="AA">
                                      <p:cBhvr>
                                        <p:cTn id="18" dur="2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8662" y="500042"/>
            <a:ext cx="6858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Назови лишнее.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http://chusinform.ru/_nw/5/244730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142984"/>
            <a:ext cx="3759896" cy="2571768"/>
          </a:xfrm>
          <a:prstGeom prst="rect">
            <a:avLst/>
          </a:prstGeom>
          <a:noFill/>
        </p:spPr>
      </p:pic>
      <p:pic>
        <p:nvPicPr>
          <p:cNvPr id="1028" name="Picture 4" descr="http://www.mhdcr.biz/tram/brno/15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1071546"/>
            <a:ext cx="3643338" cy="2570652"/>
          </a:xfrm>
          <a:prstGeom prst="rect">
            <a:avLst/>
          </a:prstGeom>
          <a:noFill/>
        </p:spPr>
      </p:pic>
      <p:pic>
        <p:nvPicPr>
          <p:cNvPr id="1030" name="Picture 6" descr="http://rrnews.ru/sites/default/files/news/01-2014/metro_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3714752"/>
            <a:ext cx="3619525" cy="2714644"/>
          </a:xfrm>
          <a:prstGeom prst="rect">
            <a:avLst/>
          </a:prstGeom>
          <a:noFill/>
        </p:spPr>
      </p:pic>
      <p:pic>
        <p:nvPicPr>
          <p:cNvPr id="1034" name="Picture 10" descr="http://www.travel.khv.ru/uploads/reference/photo/61/small_________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472" y="3786190"/>
            <a:ext cx="3714776" cy="26805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00298" y="500042"/>
            <a:ext cx="36576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Назови лишнее.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7650" name="Picture 2" descr="http://kryuckok.ru/wp-content/uploads/2013-02-17/lodki-iz-stekloplastika-osobennosti-proizvodstva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3929066"/>
            <a:ext cx="3786214" cy="2643206"/>
          </a:xfrm>
          <a:prstGeom prst="rect">
            <a:avLst/>
          </a:prstGeom>
          <a:noFill/>
        </p:spPr>
      </p:pic>
      <p:pic>
        <p:nvPicPr>
          <p:cNvPr id="27652" name="Picture 4" descr="http://pirates-life.ru/_ph/23/9252017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1285860"/>
            <a:ext cx="3786214" cy="2428892"/>
          </a:xfrm>
          <a:prstGeom prst="rect">
            <a:avLst/>
          </a:prstGeom>
          <a:noFill/>
        </p:spPr>
      </p:pic>
      <p:pic>
        <p:nvPicPr>
          <p:cNvPr id="5" name="Picture 8" descr="http://static.ijreview.com/wp-content/uploads/2015/03/G650_Imag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1285860"/>
            <a:ext cx="3867857" cy="2428892"/>
          </a:xfrm>
          <a:prstGeom prst="rect">
            <a:avLst/>
          </a:prstGeom>
          <a:noFill/>
        </p:spPr>
      </p:pic>
      <p:pic>
        <p:nvPicPr>
          <p:cNvPr id="27654" name="Picture 6" descr="http://img.hrhwalls.com/images3/4iypmmceemt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29190" y="4071942"/>
            <a:ext cx="3844921" cy="25626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logopedsovet.ucoz.com/getImage-63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5574" y="214290"/>
            <a:ext cx="8702705" cy="63579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692</TotalTime>
  <Words>240</Words>
  <Application>Microsoft Office PowerPoint</Application>
  <PresentationFormat>Экран (4:3)</PresentationFormat>
  <Paragraphs>72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Оформление по умолчанию</vt:lpstr>
      <vt:lpstr>Слайд 1</vt:lpstr>
      <vt:lpstr>Отгадай загадки.</vt:lpstr>
      <vt:lpstr>Слайд 3</vt:lpstr>
      <vt:lpstr>Слайд 4</vt:lpstr>
      <vt:lpstr>Слайд 5</vt:lpstr>
      <vt:lpstr>Слайд 6</vt:lpstr>
      <vt:lpstr>Что делает этот транспорт ?</vt:lpstr>
      <vt:lpstr>Кто чем управляет? 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Какой звук повторяется в этих словах? </vt:lpstr>
      <vt:lpstr>Слайд 19</vt:lpstr>
      <vt:lpstr>Слайд 20</vt:lpstr>
      <vt:lpstr>Слайд 21</vt:lpstr>
      <vt:lpstr>Слайд 22</vt:lpstr>
    </vt:vector>
  </TitlesOfParts>
  <Company>Организация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Логопед  ДОУ №4  Фролова Н.П.</dc:title>
  <dc:creator>Customer</dc:creator>
  <cp:lastModifiedBy>Запрудневы</cp:lastModifiedBy>
  <cp:revision>40</cp:revision>
  <dcterms:created xsi:type="dcterms:W3CDTF">2011-02-13T11:14:23Z</dcterms:created>
  <dcterms:modified xsi:type="dcterms:W3CDTF">2016-02-22T11:52:55Z</dcterms:modified>
</cp:coreProperties>
</file>